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29"/>
  </p:notesMasterIdLst>
  <p:sldIdLst>
    <p:sldId id="369" r:id="rId3"/>
    <p:sldId id="370" r:id="rId4"/>
    <p:sldId id="301" r:id="rId5"/>
    <p:sldId id="380" r:id="rId6"/>
    <p:sldId id="379" r:id="rId7"/>
    <p:sldId id="372" r:id="rId8"/>
    <p:sldId id="386" r:id="rId9"/>
    <p:sldId id="382" r:id="rId10"/>
    <p:sldId id="375" r:id="rId11"/>
    <p:sldId id="376" r:id="rId12"/>
    <p:sldId id="378" r:id="rId13"/>
    <p:sldId id="350" r:id="rId14"/>
    <p:sldId id="374" r:id="rId15"/>
    <p:sldId id="377" r:id="rId16"/>
    <p:sldId id="385" r:id="rId17"/>
    <p:sldId id="383" r:id="rId18"/>
    <p:sldId id="384" r:id="rId19"/>
    <p:sldId id="389" r:id="rId20"/>
    <p:sldId id="390" r:id="rId21"/>
    <p:sldId id="392" r:id="rId22"/>
    <p:sldId id="391" r:id="rId23"/>
    <p:sldId id="393" r:id="rId24"/>
    <p:sldId id="394" r:id="rId25"/>
    <p:sldId id="395" r:id="rId26"/>
    <p:sldId id="388" r:id="rId27"/>
    <p:sldId id="29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za Bolton" initials="LB" lastIdx="1" clrIdx="0">
    <p:extLst>
      <p:ext uri="{19B8F6BF-5375-455C-9EA6-DF929625EA0E}">
        <p15:presenceInfo xmlns:p15="http://schemas.microsoft.com/office/powerpoint/2012/main" userId="f05eee709d0745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5" autoAdjust="0"/>
    <p:restoredTop sz="87415"/>
  </p:normalViewPr>
  <p:slideViewPr>
    <p:cSldViewPr snapToGrid="0">
      <p:cViewPr varScale="1">
        <p:scale>
          <a:sx n="49" d="100"/>
          <a:sy n="49" d="100"/>
        </p:scale>
        <p:origin x="200" y="1424"/>
      </p:cViewPr>
      <p:guideLst/>
    </p:cSldViewPr>
  </p:slideViewPr>
  <p:outlineViewPr>
    <p:cViewPr>
      <p:scale>
        <a:sx n="33" d="100"/>
        <a:sy n="33" d="100"/>
      </p:scale>
      <p:origin x="0" y="0"/>
    </p:cViewPr>
  </p:outlineViewPr>
  <p:notesTextViewPr>
    <p:cViewPr>
      <p:scale>
        <a:sx n="95" d="100"/>
        <a:sy n="9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BDAB-51E4-4345-89CD-C1602CAAB999}" type="datetimeFigureOut">
              <a:rPr lang="en-CA" smtClean="0"/>
              <a:t>2021-10-24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D8EC3A-D279-4810-8587-F784F26BD59D}" type="slidenum">
              <a:rPr lang="en-CA" smtClean="0"/>
              <a:t>‹#›</a:t>
            </a:fld>
            <a:endParaRPr lang="en-CA"/>
          </a:p>
        </p:txBody>
      </p:sp>
    </p:spTree>
    <p:extLst>
      <p:ext uri="{BB962C8B-B14F-4D97-AF65-F5344CB8AC3E}">
        <p14:creationId xmlns:p14="http://schemas.microsoft.com/office/powerpoint/2010/main" val="1375176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D8EC3A-D279-4810-8587-F784F26BD59D}" type="slidenum">
              <a:rPr lang="en-CA" smtClean="0"/>
              <a:t>11</a:t>
            </a:fld>
            <a:endParaRPr lang="en-CA"/>
          </a:p>
        </p:txBody>
      </p:sp>
    </p:spTree>
    <p:extLst>
      <p:ext uri="{BB962C8B-B14F-4D97-AF65-F5344CB8AC3E}">
        <p14:creationId xmlns:p14="http://schemas.microsoft.com/office/powerpoint/2010/main" val="3932206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DD8EC3A-D279-4810-8587-F784F26BD59D}" type="slidenum">
              <a:rPr lang="en-CA" smtClean="0"/>
              <a:t>12</a:t>
            </a:fld>
            <a:endParaRPr lang="en-CA"/>
          </a:p>
        </p:txBody>
      </p:sp>
    </p:spTree>
    <p:extLst>
      <p:ext uri="{BB962C8B-B14F-4D97-AF65-F5344CB8AC3E}">
        <p14:creationId xmlns:p14="http://schemas.microsoft.com/office/powerpoint/2010/main" val="99645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D8EC3A-D279-4810-8587-F784F26BD59D}" type="slidenum">
              <a:rPr lang="en-CA" smtClean="0"/>
              <a:t>14</a:t>
            </a:fld>
            <a:endParaRPr lang="en-CA"/>
          </a:p>
        </p:txBody>
      </p:sp>
    </p:spTree>
    <p:extLst>
      <p:ext uri="{BB962C8B-B14F-4D97-AF65-F5344CB8AC3E}">
        <p14:creationId xmlns:p14="http://schemas.microsoft.com/office/powerpoint/2010/main" val="116765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D8EC3A-D279-4810-8587-F784F26BD59D}" type="slidenum">
              <a:rPr lang="en-CA" smtClean="0"/>
              <a:t>26</a:t>
            </a:fld>
            <a:endParaRPr lang="en-CA"/>
          </a:p>
        </p:txBody>
      </p:sp>
    </p:spTree>
    <p:extLst>
      <p:ext uri="{BB962C8B-B14F-4D97-AF65-F5344CB8AC3E}">
        <p14:creationId xmlns:p14="http://schemas.microsoft.com/office/powerpoint/2010/main" val="2246878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741513"/>
            <a:ext cx="10058400" cy="3540331"/>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11" name="Rectangle 10">
            <a:extLst>
              <a:ext uri="{FF2B5EF4-FFF2-40B4-BE49-F238E27FC236}">
                <a16:creationId xmlns:a16="http://schemas.microsoft.com/office/drawing/2014/main" id="{809A3BCA-D8EF-4CC7-814C-DAE68E3FD4B3}"/>
              </a:ext>
            </a:extLst>
          </p:cNvPr>
          <p:cNvSpPr/>
          <p:nvPr userDrawn="1"/>
        </p:nvSpPr>
        <p:spPr>
          <a:xfrm>
            <a:off x="1" y="6607201"/>
            <a:ext cx="12192000" cy="2149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8F26B2E-A2AD-4E48-867F-0AF365D8B464}"/>
              </a:ext>
            </a:extLst>
          </p:cNvPr>
          <p:cNvSpPr/>
          <p:nvPr userDrawn="1"/>
        </p:nvSpPr>
        <p:spPr>
          <a:xfrm>
            <a:off x="-1" y="6505398"/>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49EDEEC5-1E14-43D8-8972-2C05519A21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72" y="-58107"/>
            <a:ext cx="12326743" cy="1289837"/>
          </a:xfrm>
          <a:prstGeom prst="rect">
            <a:avLst/>
          </a:prstGeom>
        </p:spPr>
      </p:pic>
      <p:pic>
        <p:nvPicPr>
          <p:cNvPr id="16" name="Picture 15">
            <a:extLst>
              <a:ext uri="{FF2B5EF4-FFF2-40B4-BE49-F238E27FC236}">
                <a16:creationId xmlns:a16="http://schemas.microsoft.com/office/drawing/2014/main" id="{B8CDD0DC-506C-456B-ACDE-3AEA26368C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743" y="5179756"/>
            <a:ext cx="12326743" cy="1289837"/>
          </a:xfrm>
          <a:prstGeom prst="rect">
            <a:avLst/>
          </a:prstGeom>
        </p:spPr>
      </p:pic>
      <p:sp>
        <p:nvSpPr>
          <p:cNvPr id="13" name="Footer Placeholder 4">
            <a:extLst>
              <a:ext uri="{FF2B5EF4-FFF2-40B4-BE49-F238E27FC236}">
                <a16:creationId xmlns:a16="http://schemas.microsoft.com/office/drawing/2014/main" id="{48BDA93C-4F28-4EBD-B2D9-EE64858686B9}"/>
              </a:ext>
            </a:extLst>
          </p:cNvPr>
          <p:cNvSpPr>
            <a:spLocks noGrp="1"/>
          </p:cNvSpPr>
          <p:nvPr>
            <p:ph type="ftr" sz="quarter" idx="3"/>
          </p:nvPr>
        </p:nvSpPr>
        <p:spPr>
          <a:xfrm>
            <a:off x="3686185" y="6632140"/>
            <a:ext cx="4822804" cy="172096"/>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STA130 Instructors, University of Toronto © BY-NC</a:t>
            </a:r>
            <a:endParaRPr lang="en-CA" dirty="0"/>
          </a:p>
        </p:txBody>
      </p:sp>
      <p:sp>
        <p:nvSpPr>
          <p:cNvPr id="17" name="Slide Number Placeholder 16">
            <a:extLst>
              <a:ext uri="{FF2B5EF4-FFF2-40B4-BE49-F238E27FC236}">
                <a16:creationId xmlns:a16="http://schemas.microsoft.com/office/drawing/2014/main" id="{313C0B8A-2A05-4436-9DD6-99B073916A0B}"/>
              </a:ext>
            </a:extLst>
          </p:cNvPr>
          <p:cNvSpPr>
            <a:spLocks noGrp="1"/>
          </p:cNvSpPr>
          <p:nvPr>
            <p:ph type="sldNum" sz="quarter" idx="10"/>
          </p:nvPr>
        </p:nvSpPr>
        <p:spPr/>
        <p:txBody>
          <a:bodyPr/>
          <a:lstStyle/>
          <a:p>
            <a:fld id="{88337092-FAC8-4CD4-8AC9-6350A7070630}" type="slidenum">
              <a:rPr lang="en-CA" smtClean="0"/>
              <a:t>‹#›</a:t>
            </a:fld>
            <a:endParaRPr lang="en-CA" dirty="0"/>
          </a:p>
        </p:txBody>
      </p:sp>
    </p:spTree>
    <p:extLst>
      <p:ext uri="{BB962C8B-B14F-4D97-AF65-F5344CB8AC3E}">
        <p14:creationId xmlns:p14="http://schemas.microsoft.com/office/powerpoint/2010/main" val="3408242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C7B15-E6F7-6A46-A959-39287078BCB0}"/>
              </a:ext>
            </a:extLst>
          </p:cNvPr>
          <p:cNvSpPr>
            <a:spLocks noGrp="1"/>
          </p:cNvSpPr>
          <p:nvPr>
            <p:ph type="title"/>
          </p:nvPr>
        </p:nvSpPr>
        <p:spPr/>
        <p:txBody>
          <a:bodyPr/>
          <a:lstStyle/>
          <a:p>
            <a:r>
              <a:rPr lang="en-GB"/>
              <a:t>Click to edit Master title style</a:t>
            </a:r>
            <a:endParaRPr lang="en-CA"/>
          </a:p>
        </p:txBody>
      </p:sp>
      <p:sp>
        <p:nvSpPr>
          <p:cNvPr id="3" name="Date Placeholder 2">
            <a:extLst>
              <a:ext uri="{FF2B5EF4-FFF2-40B4-BE49-F238E27FC236}">
                <a16:creationId xmlns:a16="http://schemas.microsoft.com/office/drawing/2014/main" id="{FD0F1322-8FB9-2D4E-A6C7-44D332E9D855}"/>
              </a:ext>
            </a:extLst>
          </p:cNvPr>
          <p:cNvSpPr>
            <a:spLocks noGrp="1"/>
          </p:cNvSpPr>
          <p:nvPr>
            <p:ph type="dt" sz="half" idx="10"/>
          </p:nvPr>
        </p:nvSpPr>
        <p:spPr/>
        <p:txBody>
          <a:bodyPr/>
          <a:lstStyle/>
          <a:p>
            <a:fld id="{7CE2197F-9D83-B041-BB0D-9DB48C6EB676}" type="datetime1">
              <a:rPr lang="en-CA" smtClean="0"/>
              <a:t>2021-10-24</a:t>
            </a:fld>
            <a:endParaRPr lang="en-US"/>
          </a:p>
        </p:txBody>
      </p:sp>
      <p:sp>
        <p:nvSpPr>
          <p:cNvPr id="4" name="Footer Placeholder 3">
            <a:extLst>
              <a:ext uri="{FF2B5EF4-FFF2-40B4-BE49-F238E27FC236}">
                <a16:creationId xmlns:a16="http://schemas.microsoft.com/office/drawing/2014/main" id="{90DF96CE-40ED-8B46-8F5C-CEC4EF408272}"/>
              </a:ext>
            </a:extLst>
          </p:cNvPr>
          <p:cNvSpPr>
            <a:spLocks noGrp="1"/>
          </p:cNvSpPr>
          <p:nvPr>
            <p:ph type="ftr" sz="quarter" idx="11"/>
          </p:nvPr>
        </p:nvSpPr>
        <p:spPr/>
        <p:txBody>
          <a:bodyPr/>
          <a:lstStyle/>
          <a:p>
            <a:r>
              <a:rPr lang="en-US"/>
              <a:t>STA490 2020-21</a:t>
            </a:r>
          </a:p>
        </p:txBody>
      </p:sp>
      <p:sp>
        <p:nvSpPr>
          <p:cNvPr id="5" name="Slide Number Placeholder 4">
            <a:extLst>
              <a:ext uri="{FF2B5EF4-FFF2-40B4-BE49-F238E27FC236}">
                <a16:creationId xmlns:a16="http://schemas.microsoft.com/office/drawing/2014/main" id="{342E7E00-59FD-1941-8085-CA7722031E4F}"/>
              </a:ext>
            </a:extLst>
          </p:cNvPr>
          <p:cNvSpPr>
            <a:spLocks noGrp="1"/>
          </p:cNvSpPr>
          <p:nvPr>
            <p:ph type="sldNum" sz="quarter" idx="12"/>
          </p:nvPr>
        </p:nvSpPr>
        <p:spPr/>
        <p:txBody>
          <a:bodyPr/>
          <a:lstStyle/>
          <a:p>
            <a:fld id="{D4A34B8D-4865-734F-B5FD-7F91943C6290}" type="slidenum">
              <a:rPr lang="en-US" smtClean="0"/>
              <a:t>‹#›</a:t>
            </a:fld>
            <a:endParaRPr lang="en-US"/>
          </a:p>
        </p:txBody>
      </p:sp>
    </p:spTree>
    <p:extLst>
      <p:ext uri="{BB962C8B-B14F-4D97-AF65-F5344CB8AC3E}">
        <p14:creationId xmlns:p14="http://schemas.microsoft.com/office/powerpoint/2010/main" val="1248400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FB8E17-3FE0-1C4F-A783-B496320F771B}"/>
              </a:ext>
            </a:extLst>
          </p:cNvPr>
          <p:cNvSpPr>
            <a:spLocks noGrp="1"/>
          </p:cNvSpPr>
          <p:nvPr>
            <p:ph type="dt" sz="half" idx="10"/>
          </p:nvPr>
        </p:nvSpPr>
        <p:spPr/>
        <p:txBody>
          <a:bodyPr/>
          <a:lstStyle/>
          <a:p>
            <a:fld id="{C732C59C-512E-7C4D-9BC4-FF4AD86579F6}" type="datetime1">
              <a:rPr lang="en-CA" smtClean="0"/>
              <a:t>2021-10-24</a:t>
            </a:fld>
            <a:endParaRPr lang="en-US"/>
          </a:p>
        </p:txBody>
      </p:sp>
      <p:sp>
        <p:nvSpPr>
          <p:cNvPr id="3" name="Footer Placeholder 2">
            <a:extLst>
              <a:ext uri="{FF2B5EF4-FFF2-40B4-BE49-F238E27FC236}">
                <a16:creationId xmlns:a16="http://schemas.microsoft.com/office/drawing/2014/main" id="{10F2EB65-971F-4841-AF3B-4B12A939B1C4}"/>
              </a:ext>
            </a:extLst>
          </p:cNvPr>
          <p:cNvSpPr>
            <a:spLocks noGrp="1"/>
          </p:cNvSpPr>
          <p:nvPr>
            <p:ph type="ftr" sz="quarter" idx="11"/>
          </p:nvPr>
        </p:nvSpPr>
        <p:spPr/>
        <p:txBody>
          <a:bodyPr/>
          <a:lstStyle/>
          <a:p>
            <a:r>
              <a:rPr lang="en-US"/>
              <a:t>STA490 2020-21</a:t>
            </a:r>
          </a:p>
        </p:txBody>
      </p:sp>
      <p:sp>
        <p:nvSpPr>
          <p:cNvPr id="4" name="Slide Number Placeholder 3">
            <a:extLst>
              <a:ext uri="{FF2B5EF4-FFF2-40B4-BE49-F238E27FC236}">
                <a16:creationId xmlns:a16="http://schemas.microsoft.com/office/drawing/2014/main" id="{9255DDE7-CDDC-E041-AA94-7500581A56A7}"/>
              </a:ext>
            </a:extLst>
          </p:cNvPr>
          <p:cNvSpPr>
            <a:spLocks noGrp="1"/>
          </p:cNvSpPr>
          <p:nvPr>
            <p:ph type="sldNum" sz="quarter" idx="12"/>
          </p:nvPr>
        </p:nvSpPr>
        <p:spPr/>
        <p:txBody>
          <a:bodyPr/>
          <a:lstStyle/>
          <a:p>
            <a:fld id="{D4A34B8D-4865-734F-B5FD-7F91943C6290}" type="slidenum">
              <a:rPr lang="en-US" smtClean="0"/>
              <a:t>‹#›</a:t>
            </a:fld>
            <a:endParaRPr lang="en-US"/>
          </a:p>
        </p:txBody>
      </p:sp>
    </p:spTree>
    <p:extLst>
      <p:ext uri="{BB962C8B-B14F-4D97-AF65-F5344CB8AC3E}">
        <p14:creationId xmlns:p14="http://schemas.microsoft.com/office/powerpoint/2010/main" val="1013484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2101-2F77-4445-9F45-4D9B048F1E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A"/>
          </a:p>
        </p:txBody>
      </p:sp>
      <p:sp>
        <p:nvSpPr>
          <p:cNvPr id="3" name="Content Placeholder 2">
            <a:extLst>
              <a:ext uri="{FF2B5EF4-FFF2-40B4-BE49-F238E27FC236}">
                <a16:creationId xmlns:a16="http://schemas.microsoft.com/office/drawing/2014/main" id="{19FA8E13-3A51-7040-8705-DFC7BE7561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4" name="Text Placeholder 3">
            <a:extLst>
              <a:ext uri="{FF2B5EF4-FFF2-40B4-BE49-F238E27FC236}">
                <a16:creationId xmlns:a16="http://schemas.microsoft.com/office/drawing/2014/main" id="{57890C63-2EE9-4F4B-BC04-534155E8B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CAD7C2-C719-B145-8662-1FA0DEB29E48}"/>
              </a:ext>
            </a:extLst>
          </p:cNvPr>
          <p:cNvSpPr>
            <a:spLocks noGrp="1"/>
          </p:cNvSpPr>
          <p:nvPr>
            <p:ph type="dt" sz="half" idx="10"/>
          </p:nvPr>
        </p:nvSpPr>
        <p:spPr/>
        <p:txBody>
          <a:bodyPr/>
          <a:lstStyle/>
          <a:p>
            <a:fld id="{FE279D27-7AAC-004A-81BC-4B7B065CA0C1}" type="datetime1">
              <a:rPr lang="en-CA" smtClean="0"/>
              <a:t>2021-10-24</a:t>
            </a:fld>
            <a:endParaRPr lang="en-US"/>
          </a:p>
        </p:txBody>
      </p:sp>
      <p:sp>
        <p:nvSpPr>
          <p:cNvPr id="6" name="Footer Placeholder 5">
            <a:extLst>
              <a:ext uri="{FF2B5EF4-FFF2-40B4-BE49-F238E27FC236}">
                <a16:creationId xmlns:a16="http://schemas.microsoft.com/office/drawing/2014/main" id="{D82108B9-2EFD-DA4E-B7A1-8B5CB322E930}"/>
              </a:ext>
            </a:extLst>
          </p:cNvPr>
          <p:cNvSpPr>
            <a:spLocks noGrp="1"/>
          </p:cNvSpPr>
          <p:nvPr>
            <p:ph type="ftr" sz="quarter" idx="11"/>
          </p:nvPr>
        </p:nvSpPr>
        <p:spPr/>
        <p:txBody>
          <a:bodyPr/>
          <a:lstStyle/>
          <a:p>
            <a:r>
              <a:rPr lang="en-US"/>
              <a:t>STA490 2020-21</a:t>
            </a:r>
          </a:p>
        </p:txBody>
      </p:sp>
      <p:sp>
        <p:nvSpPr>
          <p:cNvPr id="7" name="Slide Number Placeholder 6">
            <a:extLst>
              <a:ext uri="{FF2B5EF4-FFF2-40B4-BE49-F238E27FC236}">
                <a16:creationId xmlns:a16="http://schemas.microsoft.com/office/drawing/2014/main" id="{1999EC4D-FC77-864D-A1E4-63DFFE100D89}"/>
              </a:ext>
            </a:extLst>
          </p:cNvPr>
          <p:cNvSpPr>
            <a:spLocks noGrp="1"/>
          </p:cNvSpPr>
          <p:nvPr>
            <p:ph type="sldNum" sz="quarter" idx="12"/>
          </p:nvPr>
        </p:nvSpPr>
        <p:spPr/>
        <p:txBody>
          <a:bodyPr/>
          <a:lstStyle/>
          <a:p>
            <a:fld id="{D4A34B8D-4865-734F-B5FD-7F91943C6290}" type="slidenum">
              <a:rPr lang="en-US" smtClean="0"/>
              <a:t>‹#›</a:t>
            </a:fld>
            <a:endParaRPr lang="en-US"/>
          </a:p>
        </p:txBody>
      </p:sp>
    </p:spTree>
    <p:extLst>
      <p:ext uri="{BB962C8B-B14F-4D97-AF65-F5344CB8AC3E}">
        <p14:creationId xmlns:p14="http://schemas.microsoft.com/office/powerpoint/2010/main" val="2531705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D96A-6823-424A-82BE-9DC69001B6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A"/>
          </a:p>
        </p:txBody>
      </p:sp>
      <p:sp>
        <p:nvSpPr>
          <p:cNvPr id="3" name="Picture Placeholder 2">
            <a:extLst>
              <a:ext uri="{FF2B5EF4-FFF2-40B4-BE49-F238E27FC236}">
                <a16:creationId xmlns:a16="http://schemas.microsoft.com/office/drawing/2014/main" id="{E70C99C1-0A05-1E47-913F-96C99A1604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B4A9DBA-58D3-174A-92E3-B344D7C2A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D33CC6-8C1F-D14D-9981-663314DA61C2}"/>
              </a:ext>
            </a:extLst>
          </p:cNvPr>
          <p:cNvSpPr>
            <a:spLocks noGrp="1"/>
          </p:cNvSpPr>
          <p:nvPr>
            <p:ph type="dt" sz="half" idx="10"/>
          </p:nvPr>
        </p:nvSpPr>
        <p:spPr/>
        <p:txBody>
          <a:bodyPr/>
          <a:lstStyle/>
          <a:p>
            <a:fld id="{EF52F40B-0C17-DF4F-A7C6-90016BBAC70B}" type="datetime1">
              <a:rPr lang="en-CA" smtClean="0"/>
              <a:t>2021-10-24</a:t>
            </a:fld>
            <a:endParaRPr lang="en-US"/>
          </a:p>
        </p:txBody>
      </p:sp>
      <p:sp>
        <p:nvSpPr>
          <p:cNvPr id="6" name="Footer Placeholder 5">
            <a:extLst>
              <a:ext uri="{FF2B5EF4-FFF2-40B4-BE49-F238E27FC236}">
                <a16:creationId xmlns:a16="http://schemas.microsoft.com/office/drawing/2014/main" id="{5A85CF9F-11F2-514C-B912-CFEB945B321A}"/>
              </a:ext>
            </a:extLst>
          </p:cNvPr>
          <p:cNvSpPr>
            <a:spLocks noGrp="1"/>
          </p:cNvSpPr>
          <p:nvPr>
            <p:ph type="ftr" sz="quarter" idx="11"/>
          </p:nvPr>
        </p:nvSpPr>
        <p:spPr/>
        <p:txBody>
          <a:bodyPr/>
          <a:lstStyle/>
          <a:p>
            <a:r>
              <a:rPr lang="en-US"/>
              <a:t>STA490 2020-21</a:t>
            </a:r>
          </a:p>
        </p:txBody>
      </p:sp>
      <p:sp>
        <p:nvSpPr>
          <p:cNvPr id="7" name="Slide Number Placeholder 6">
            <a:extLst>
              <a:ext uri="{FF2B5EF4-FFF2-40B4-BE49-F238E27FC236}">
                <a16:creationId xmlns:a16="http://schemas.microsoft.com/office/drawing/2014/main" id="{6E56265D-56DF-A047-B0AD-270BDEBA2756}"/>
              </a:ext>
            </a:extLst>
          </p:cNvPr>
          <p:cNvSpPr>
            <a:spLocks noGrp="1"/>
          </p:cNvSpPr>
          <p:nvPr>
            <p:ph type="sldNum" sz="quarter" idx="12"/>
          </p:nvPr>
        </p:nvSpPr>
        <p:spPr/>
        <p:txBody>
          <a:bodyPr/>
          <a:lstStyle/>
          <a:p>
            <a:fld id="{D4A34B8D-4865-734F-B5FD-7F91943C6290}" type="slidenum">
              <a:rPr lang="en-US" smtClean="0"/>
              <a:t>‹#›</a:t>
            </a:fld>
            <a:endParaRPr lang="en-US"/>
          </a:p>
        </p:txBody>
      </p:sp>
    </p:spTree>
    <p:extLst>
      <p:ext uri="{BB962C8B-B14F-4D97-AF65-F5344CB8AC3E}">
        <p14:creationId xmlns:p14="http://schemas.microsoft.com/office/powerpoint/2010/main" val="1641403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0564-3897-4049-A788-F6E1E82453F3}"/>
              </a:ext>
            </a:extLst>
          </p:cNvPr>
          <p:cNvSpPr>
            <a:spLocks noGrp="1"/>
          </p:cNvSpPr>
          <p:nvPr>
            <p:ph type="title"/>
          </p:nvPr>
        </p:nvSpPr>
        <p:spPr/>
        <p:txBody>
          <a:bodyPr/>
          <a:lstStyle/>
          <a:p>
            <a:r>
              <a:rPr lang="en-GB"/>
              <a:t>Click to edit Master title style</a:t>
            </a:r>
            <a:endParaRPr lang="en-CA"/>
          </a:p>
        </p:txBody>
      </p:sp>
      <p:sp>
        <p:nvSpPr>
          <p:cNvPr id="3" name="Vertical Text Placeholder 2">
            <a:extLst>
              <a:ext uri="{FF2B5EF4-FFF2-40B4-BE49-F238E27FC236}">
                <a16:creationId xmlns:a16="http://schemas.microsoft.com/office/drawing/2014/main" id="{02DDF1BB-EC8A-5F4A-B02B-26FACE33CB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4" name="Date Placeholder 3">
            <a:extLst>
              <a:ext uri="{FF2B5EF4-FFF2-40B4-BE49-F238E27FC236}">
                <a16:creationId xmlns:a16="http://schemas.microsoft.com/office/drawing/2014/main" id="{F2491144-DA4A-454F-B8DC-F6B7903A56E8}"/>
              </a:ext>
            </a:extLst>
          </p:cNvPr>
          <p:cNvSpPr>
            <a:spLocks noGrp="1"/>
          </p:cNvSpPr>
          <p:nvPr>
            <p:ph type="dt" sz="half" idx="10"/>
          </p:nvPr>
        </p:nvSpPr>
        <p:spPr/>
        <p:txBody>
          <a:bodyPr/>
          <a:lstStyle/>
          <a:p>
            <a:fld id="{17C96970-9CE9-CD45-8D5E-1645FF5DAD72}" type="datetime1">
              <a:rPr lang="en-CA" smtClean="0"/>
              <a:t>2021-10-24</a:t>
            </a:fld>
            <a:endParaRPr lang="en-US"/>
          </a:p>
        </p:txBody>
      </p:sp>
      <p:sp>
        <p:nvSpPr>
          <p:cNvPr id="5" name="Footer Placeholder 4">
            <a:extLst>
              <a:ext uri="{FF2B5EF4-FFF2-40B4-BE49-F238E27FC236}">
                <a16:creationId xmlns:a16="http://schemas.microsoft.com/office/drawing/2014/main" id="{08E19EE0-6781-614E-B935-0D02674D541F}"/>
              </a:ext>
            </a:extLst>
          </p:cNvPr>
          <p:cNvSpPr>
            <a:spLocks noGrp="1"/>
          </p:cNvSpPr>
          <p:nvPr>
            <p:ph type="ftr" sz="quarter" idx="11"/>
          </p:nvPr>
        </p:nvSpPr>
        <p:spPr/>
        <p:txBody>
          <a:bodyPr/>
          <a:lstStyle/>
          <a:p>
            <a:r>
              <a:rPr lang="en-US"/>
              <a:t>STA490 2020-21</a:t>
            </a:r>
          </a:p>
        </p:txBody>
      </p:sp>
      <p:sp>
        <p:nvSpPr>
          <p:cNvPr id="6" name="Slide Number Placeholder 5">
            <a:extLst>
              <a:ext uri="{FF2B5EF4-FFF2-40B4-BE49-F238E27FC236}">
                <a16:creationId xmlns:a16="http://schemas.microsoft.com/office/drawing/2014/main" id="{6A8BA24C-70AC-1F4D-AA5D-E4F1547D2464}"/>
              </a:ext>
            </a:extLst>
          </p:cNvPr>
          <p:cNvSpPr>
            <a:spLocks noGrp="1"/>
          </p:cNvSpPr>
          <p:nvPr>
            <p:ph type="sldNum" sz="quarter" idx="12"/>
          </p:nvPr>
        </p:nvSpPr>
        <p:spPr/>
        <p:txBody>
          <a:bodyPr/>
          <a:lstStyle/>
          <a:p>
            <a:fld id="{D4A34B8D-4865-734F-B5FD-7F91943C6290}" type="slidenum">
              <a:rPr lang="en-US" smtClean="0"/>
              <a:t>‹#›</a:t>
            </a:fld>
            <a:endParaRPr lang="en-US"/>
          </a:p>
        </p:txBody>
      </p:sp>
    </p:spTree>
    <p:extLst>
      <p:ext uri="{BB962C8B-B14F-4D97-AF65-F5344CB8AC3E}">
        <p14:creationId xmlns:p14="http://schemas.microsoft.com/office/powerpoint/2010/main" val="1309501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568B73-508F-404F-9CB0-B2EA7FBB87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A"/>
          </a:p>
        </p:txBody>
      </p:sp>
      <p:sp>
        <p:nvSpPr>
          <p:cNvPr id="3" name="Vertical Text Placeholder 2">
            <a:extLst>
              <a:ext uri="{FF2B5EF4-FFF2-40B4-BE49-F238E27FC236}">
                <a16:creationId xmlns:a16="http://schemas.microsoft.com/office/drawing/2014/main" id="{24EE4604-14AE-A449-A1F5-256D18F5F4B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4" name="Date Placeholder 3">
            <a:extLst>
              <a:ext uri="{FF2B5EF4-FFF2-40B4-BE49-F238E27FC236}">
                <a16:creationId xmlns:a16="http://schemas.microsoft.com/office/drawing/2014/main" id="{C8A6895B-0821-3F47-8C60-47A9D2CC35C7}"/>
              </a:ext>
            </a:extLst>
          </p:cNvPr>
          <p:cNvSpPr>
            <a:spLocks noGrp="1"/>
          </p:cNvSpPr>
          <p:nvPr>
            <p:ph type="dt" sz="half" idx="10"/>
          </p:nvPr>
        </p:nvSpPr>
        <p:spPr/>
        <p:txBody>
          <a:bodyPr/>
          <a:lstStyle/>
          <a:p>
            <a:fld id="{8F3CE76D-2854-C348-8563-7A2749877068}" type="datetime1">
              <a:rPr lang="en-CA" smtClean="0"/>
              <a:t>2021-10-24</a:t>
            </a:fld>
            <a:endParaRPr lang="en-US"/>
          </a:p>
        </p:txBody>
      </p:sp>
      <p:sp>
        <p:nvSpPr>
          <p:cNvPr id="5" name="Footer Placeholder 4">
            <a:extLst>
              <a:ext uri="{FF2B5EF4-FFF2-40B4-BE49-F238E27FC236}">
                <a16:creationId xmlns:a16="http://schemas.microsoft.com/office/drawing/2014/main" id="{E211114F-2AD8-804D-B1B9-99635B6A22FC}"/>
              </a:ext>
            </a:extLst>
          </p:cNvPr>
          <p:cNvSpPr>
            <a:spLocks noGrp="1"/>
          </p:cNvSpPr>
          <p:nvPr>
            <p:ph type="ftr" sz="quarter" idx="11"/>
          </p:nvPr>
        </p:nvSpPr>
        <p:spPr/>
        <p:txBody>
          <a:bodyPr/>
          <a:lstStyle/>
          <a:p>
            <a:r>
              <a:rPr lang="en-US"/>
              <a:t>STA490 2020-21</a:t>
            </a:r>
          </a:p>
        </p:txBody>
      </p:sp>
      <p:sp>
        <p:nvSpPr>
          <p:cNvPr id="6" name="Slide Number Placeholder 5">
            <a:extLst>
              <a:ext uri="{FF2B5EF4-FFF2-40B4-BE49-F238E27FC236}">
                <a16:creationId xmlns:a16="http://schemas.microsoft.com/office/drawing/2014/main" id="{185FC82D-30CF-3A42-8C73-ED2D1BE9D999}"/>
              </a:ext>
            </a:extLst>
          </p:cNvPr>
          <p:cNvSpPr>
            <a:spLocks noGrp="1"/>
          </p:cNvSpPr>
          <p:nvPr>
            <p:ph type="sldNum" sz="quarter" idx="12"/>
          </p:nvPr>
        </p:nvSpPr>
        <p:spPr/>
        <p:txBody>
          <a:bodyPr/>
          <a:lstStyle/>
          <a:p>
            <a:fld id="{D4A34B8D-4865-734F-B5FD-7F91943C6290}" type="slidenum">
              <a:rPr lang="en-US" smtClean="0"/>
              <a:t>‹#›</a:t>
            </a:fld>
            <a:endParaRPr lang="en-US"/>
          </a:p>
        </p:txBody>
      </p:sp>
    </p:spTree>
    <p:extLst>
      <p:ext uri="{BB962C8B-B14F-4D97-AF65-F5344CB8AC3E}">
        <p14:creationId xmlns:p14="http://schemas.microsoft.com/office/powerpoint/2010/main" val="2266890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B4A4E83E-7944-4395-8D60-09C27DF8923C}"/>
              </a:ext>
            </a:extLst>
          </p:cNvPr>
          <p:cNvSpPr>
            <a:spLocks noGrp="1"/>
          </p:cNvSpPr>
          <p:nvPr>
            <p:ph type="ftr" sz="quarter" idx="3"/>
          </p:nvPr>
        </p:nvSpPr>
        <p:spPr>
          <a:xfrm>
            <a:off x="3686185" y="6632140"/>
            <a:ext cx="4822804" cy="172096"/>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STA130 Instructors, University of Toronto © BY-NC</a:t>
            </a:r>
            <a:endParaRPr lang="en-CA" dirty="0"/>
          </a:p>
        </p:txBody>
      </p:sp>
    </p:spTree>
    <p:extLst>
      <p:ext uri="{BB962C8B-B14F-4D97-AF65-F5344CB8AC3E}">
        <p14:creationId xmlns:p14="http://schemas.microsoft.com/office/powerpoint/2010/main" val="2257132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4">
            <a:extLst>
              <a:ext uri="{FF2B5EF4-FFF2-40B4-BE49-F238E27FC236}">
                <a16:creationId xmlns:a16="http://schemas.microsoft.com/office/drawing/2014/main" id="{352BBF96-5E50-4C9E-9425-BF848F783925}"/>
              </a:ext>
            </a:extLst>
          </p:cNvPr>
          <p:cNvSpPr>
            <a:spLocks noGrp="1"/>
          </p:cNvSpPr>
          <p:nvPr>
            <p:ph type="ftr" sz="quarter" idx="3"/>
          </p:nvPr>
        </p:nvSpPr>
        <p:spPr>
          <a:xfrm>
            <a:off x="3684598" y="6573609"/>
            <a:ext cx="4822804" cy="172096"/>
          </a:xfrm>
          <a:prstGeom prst="rect">
            <a:avLst/>
          </a:prstGeom>
        </p:spPr>
        <p:txBody>
          <a:bodyPr vert="horz" lIns="91440" tIns="45720" rIns="91440" bIns="45720" rtlCol="0" anchor="ctr"/>
          <a:lstStyle>
            <a:lvl1pPr algn="ctr">
              <a:defRPr sz="900" cap="all" baseline="0">
                <a:solidFill>
                  <a:schemeClr val="tx1"/>
                </a:solidFill>
              </a:defRPr>
            </a:lvl1pPr>
          </a:lstStyle>
          <a:p>
            <a:r>
              <a:rPr lang="en-US"/>
              <a:t>STA130 Instructors, University of Toronto © BY-NC</a:t>
            </a:r>
            <a:endParaRPr lang="en-CA" dirty="0"/>
          </a:p>
        </p:txBody>
      </p:sp>
    </p:spTree>
    <p:extLst>
      <p:ext uri="{BB962C8B-B14F-4D97-AF65-F5344CB8AC3E}">
        <p14:creationId xmlns:p14="http://schemas.microsoft.com/office/powerpoint/2010/main" val="3466894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Footer Placeholder 4">
            <a:extLst>
              <a:ext uri="{FF2B5EF4-FFF2-40B4-BE49-F238E27FC236}">
                <a16:creationId xmlns:a16="http://schemas.microsoft.com/office/drawing/2014/main" id="{60013F41-6474-4779-A2DA-FC8A28CC4DEF}"/>
              </a:ext>
            </a:extLst>
          </p:cNvPr>
          <p:cNvSpPr>
            <a:spLocks noGrp="1"/>
          </p:cNvSpPr>
          <p:nvPr>
            <p:ph type="ftr" sz="quarter" idx="3"/>
          </p:nvPr>
        </p:nvSpPr>
        <p:spPr>
          <a:xfrm>
            <a:off x="3686185" y="6632140"/>
            <a:ext cx="4822804" cy="172096"/>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STA130 Instructors, University of Toronto © BY-NC</a:t>
            </a:r>
            <a:endParaRPr lang="en-CA" dirty="0"/>
          </a:p>
        </p:txBody>
      </p:sp>
    </p:spTree>
    <p:extLst>
      <p:ext uri="{BB962C8B-B14F-4D97-AF65-F5344CB8AC3E}">
        <p14:creationId xmlns:p14="http://schemas.microsoft.com/office/powerpoint/2010/main" val="404059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9B3C-4477-8E45-9E73-6459C0B8B20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A"/>
          </a:p>
        </p:txBody>
      </p:sp>
      <p:sp>
        <p:nvSpPr>
          <p:cNvPr id="3" name="Subtitle 2">
            <a:extLst>
              <a:ext uri="{FF2B5EF4-FFF2-40B4-BE49-F238E27FC236}">
                <a16:creationId xmlns:a16="http://schemas.microsoft.com/office/drawing/2014/main" id="{8AEFB85F-9708-8249-AD72-BEA2A061E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A"/>
          </a:p>
        </p:txBody>
      </p:sp>
      <p:sp>
        <p:nvSpPr>
          <p:cNvPr id="4" name="Date Placeholder 3">
            <a:extLst>
              <a:ext uri="{FF2B5EF4-FFF2-40B4-BE49-F238E27FC236}">
                <a16:creationId xmlns:a16="http://schemas.microsoft.com/office/drawing/2014/main" id="{8DB5287D-D9D3-754B-B8B0-481FFE94BA88}"/>
              </a:ext>
            </a:extLst>
          </p:cNvPr>
          <p:cNvSpPr>
            <a:spLocks noGrp="1"/>
          </p:cNvSpPr>
          <p:nvPr>
            <p:ph type="dt" sz="half" idx="10"/>
          </p:nvPr>
        </p:nvSpPr>
        <p:spPr/>
        <p:txBody>
          <a:bodyPr/>
          <a:lstStyle/>
          <a:p>
            <a:fld id="{51197FFB-8C84-354B-9317-E1311147DDD2}" type="datetime1">
              <a:rPr lang="en-CA" smtClean="0"/>
              <a:t>2021-10-24</a:t>
            </a:fld>
            <a:endParaRPr lang="en-US"/>
          </a:p>
        </p:txBody>
      </p:sp>
      <p:sp>
        <p:nvSpPr>
          <p:cNvPr id="5" name="Footer Placeholder 4">
            <a:extLst>
              <a:ext uri="{FF2B5EF4-FFF2-40B4-BE49-F238E27FC236}">
                <a16:creationId xmlns:a16="http://schemas.microsoft.com/office/drawing/2014/main" id="{474FE7DC-D042-7F46-AB77-CD64C008B68E}"/>
              </a:ext>
            </a:extLst>
          </p:cNvPr>
          <p:cNvSpPr>
            <a:spLocks noGrp="1"/>
          </p:cNvSpPr>
          <p:nvPr>
            <p:ph type="ftr" sz="quarter" idx="11"/>
          </p:nvPr>
        </p:nvSpPr>
        <p:spPr/>
        <p:txBody>
          <a:bodyPr/>
          <a:lstStyle/>
          <a:p>
            <a:r>
              <a:rPr lang="en-US"/>
              <a:t>STA490 2020-21</a:t>
            </a:r>
          </a:p>
        </p:txBody>
      </p:sp>
      <p:sp>
        <p:nvSpPr>
          <p:cNvPr id="6" name="Slide Number Placeholder 5">
            <a:extLst>
              <a:ext uri="{FF2B5EF4-FFF2-40B4-BE49-F238E27FC236}">
                <a16:creationId xmlns:a16="http://schemas.microsoft.com/office/drawing/2014/main" id="{276E7272-3C95-E643-A491-120EBD77DD13}"/>
              </a:ext>
            </a:extLst>
          </p:cNvPr>
          <p:cNvSpPr>
            <a:spLocks noGrp="1"/>
          </p:cNvSpPr>
          <p:nvPr>
            <p:ph type="sldNum" sz="quarter" idx="12"/>
          </p:nvPr>
        </p:nvSpPr>
        <p:spPr/>
        <p:txBody>
          <a:bodyPr/>
          <a:lstStyle/>
          <a:p>
            <a:fld id="{D4A34B8D-4865-734F-B5FD-7F91943C6290}" type="slidenum">
              <a:rPr lang="en-US" smtClean="0"/>
              <a:t>‹#›</a:t>
            </a:fld>
            <a:endParaRPr lang="en-US"/>
          </a:p>
        </p:txBody>
      </p:sp>
    </p:spTree>
    <p:extLst>
      <p:ext uri="{BB962C8B-B14F-4D97-AF65-F5344CB8AC3E}">
        <p14:creationId xmlns:p14="http://schemas.microsoft.com/office/powerpoint/2010/main" val="317199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7D69-DCA9-DA4E-A4E4-D18AC27CD152}"/>
              </a:ext>
            </a:extLst>
          </p:cNvPr>
          <p:cNvSpPr>
            <a:spLocks noGrp="1"/>
          </p:cNvSpPr>
          <p:nvPr>
            <p:ph type="title"/>
          </p:nvPr>
        </p:nvSpPr>
        <p:spPr/>
        <p:txBody>
          <a:bodyPr/>
          <a:lstStyle/>
          <a:p>
            <a:r>
              <a:rPr lang="en-GB"/>
              <a:t>Click to edit Master title style</a:t>
            </a:r>
            <a:endParaRPr lang="en-CA"/>
          </a:p>
        </p:txBody>
      </p:sp>
      <p:sp>
        <p:nvSpPr>
          <p:cNvPr id="3" name="Content Placeholder 2">
            <a:extLst>
              <a:ext uri="{FF2B5EF4-FFF2-40B4-BE49-F238E27FC236}">
                <a16:creationId xmlns:a16="http://schemas.microsoft.com/office/drawing/2014/main" id="{227EC818-94D7-3C4C-8596-504AF376141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4" name="Date Placeholder 3">
            <a:extLst>
              <a:ext uri="{FF2B5EF4-FFF2-40B4-BE49-F238E27FC236}">
                <a16:creationId xmlns:a16="http://schemas.microsoft.com/office/drawing/2014/main" id="{38A4D1F0-FC7F-2146-AF44-A46E5501E5A9}"/>
              </a:ext>
            </a:extLst>
          </p:cNvPr>
          <p:cNvSpPr>
            <a:spLocks noGrp="1"/>
          </p:cNvSpPr>
          <p:nvPr>
            <p:ph type="dt" sz="half" idx="10"/>
          </p:nvPr>
        </p:nvSpPr>
        <p:spPr/>
        <p:txBody>
          <a:bodyPr/>
          <a:lstStyle/>
          <a:p>
            <a:fld id="{7359AE28-6F1F-164A-B30F-2DB0E0608A2A}" type="datetime1">
              <a:rPr lang="en-CA" smtClean="0"/>
              <a:t>2021-10-24</a:t>
            </a:fld>
            <a:endParaRPr lang="en-US"/>
          </a:p>
        </p:txBody>
      </p:sp>
      <p:sp>
        <p:nvSpPr>
          <p:cNvPr id="5" name="Footer Placeholder 4">
            <a:extLst>
              <a:ext uri="{FF2B5EF4-FFF2-40B4-BE49-F238E27FC236}">
                <a16:creationId xmlns:a16="http://schemas.microsoft.com/office/drawing/2014/main" id="{96354CB4-F50D-3B4E-B0E6-D9B2D324DB2F}"/>
              </a:ext>
            </a:extLst>
          </p:cNvPr>
          <p:cNvSpPr>
            <a:spLocks noGrp="1"/>
          </p:cNvSpPr>
          <p:nvPr>
            <p:ph type="ftr" sz="quarter" idx="11"/>
          </p:nvPr>
        </p:nvSpPr>
        <p:spPr/>
        <p:txBody>
          <a:bodyPr/>
          <a:lstStyle/>
          <a:p>
            <a:r>
              <a:rPr lang="en-US"/>
              <a:t>STA490 2020-21</a:t>
            </a:r>
          </a:p>
        </p:txBody>
      </p:sp>
      <p:sp>
        <p:nvSpPr>
          <p:cNvPr id="6" name="Slide Number Placeholder 5">
            <a:extLst>
              <a:ext uri="{FF2B5EF4-FFF2-40B4-BE49-F238E27FC236}">
                <a16:creationId xmlns:a16="http://schemas.microsoft.com/office/drawing/2014/main" id="{B5EA269C-91BC-564A-95CF-92A1C87F4F78}"/>
              </a:ext>
            </a:extLst>
          </p:cNvPr>
          <p:cNvSpPr>
            <a:spLocks noGrp="1"/>
          </p:cNvSpPr>
          <p:nvPr>
            <p:ph type="sldNum" sz="quarter" idx="12"/>
          </p:nvPr>
        </p:nvSpPr>
        <p:spPr/>
        <p:txBody>
          <a:bodyPr/>
          <a:lstStyle/>
          <a:p>
            <a:fld id="{D4A34B8D-4865-734F-B5FD-7F91943C6290}" type="slidenum">
              <a:rPr lang="en-US" smtClean="0"/>
              <a:t>‹#›</a:t>
            </a:fld>
            <a:endParaRPr lang="en-US"/>
          </a:p>
        </p:txBody>
      </p:sp>
    </p:spTree>
    <p:extLst>
      <p:ext uri="{BB962C8B-B14F-4D97-AF65-F5344CB8AC3E}">
        <p14:creationId xmlns:p14="http://schemas.microsoft.com/office/powerpoint/2010/main" val="374692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0480-A0ED-3F4A-877A-45BDC2EE810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A"/>
          </a:p>
        </p:txBody>
      </p:sp>
      <p:sp>
        <p:nvSpPr>
          <p:cNvPr id="3" name="Text Placeholder 2">
            <a:extLst>
              <a:ext uri="{FF2B5EF4-FFF2-40B4-BE49-F238E27FC236}">
                <a16:creationId xmlns:a16="http://schemas.microsoft.com/office/drawing/2014/main" id="{4A422692-7BBF-9A4B-B1C8-3E0652E136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2E89886-1381-CF40-9079-61BA9F560770}"/>
              </a:ext>
            </a:extLst>
          </p:cNvPr>
          <p:cNvSpPr>
            <a:spLocks noGrp="1"/>
          </p:cNvSpPr>
          <p:nvPr>
            <p:ph type="dt" sz="half" idx="10"/>
          </p:nvPr>
        </p:nvSpPr>
        <p:spPr/>
        <p:txBody>
          <a:bodyPr/>
          <a:lstStyle/>
          <a:p>
            <a:fld id="{2EBA0B34-2B9B-3A4C-892A-612F3E51996E}" type="datetime1">
              <a:rPr lang="en-CA" smtClean="0"/>
              <a:t>2021-10-24</a:t>
            </a:fld>
            <a:endParaRPr lang="en-US"/>
          </a:p>
        </p:txBody>
      </p:sp>
      <p:sp>
        <p:nvSpPr>
          <p:cNvPr id="5" name="Footer Placeholder 4">
            <a:extLst>
              <a:ext uri="{FF2B5EF4-FFF2-40B4-BE49-F238E27FC236}">
                <a16:creationId xmlns:a16="http://schemas.microsoft.com/office/drawing/2014/main" id="{7B681779-11AA-9342-BD29-6122280F3F40}"/>
              </a:ext>
            </a:extLst>
          </p:cNvPr>
          <p:cNvSpPr>
            <a:spLocks noGrp="1"/>
          </p:cNvSpPr>
          <p:nvPr>
            <p:ph type="ftr" sz="quarter" idx="11"/>
          </p:nvPr>
        </p:nvSpPr>
        <p:spPr/>
        <p:txBody>
          <a:bodyPr/>
          <a:lstStyle/>
          <a:p>
            <a:r>
              <a:rPr lang="en-US"/>
              <a:t>STA490 2020-21</a:t>
            </a:r>
          </a:p>
        </p:txBody>
      </p:sp>
      <p:sp>
        <p:nvSpPr>
          <p:cNvPr id="6" name="Slide Number Placeholder 5">
            <a:extLst>
              <a:ext uri="{FF2B5EF4-FFF2-40B4-BE49-F238E27FC236}">
                <a16:creationId xmlns:a16="http://schemas.microsoft.com/office/drawing/2014/main" id="{CE6C1B73-5AE8-F847-9082-53743DB229FF}"/>
              </a:ext>
            </a:extLst>
          </p:cNvPr>
          <p:cNvSpPr>
            <a:spLocks noGrp="1"/>
          </p:cNvSpPr>
          <p:nvPr>
            <p:ph type="sldNum" sz="quarter" idx="12"/>
          </p:nvPr>
        </p:nvSpPr>
        <p:spPr/>
        <p:txBody>
          <a:bodyPr/>
          <a:lstStyle/>
          <a:p>
            <a:fld id="{D4A34B8D-4865-734F-B5FD-7F91943C6290}" type="slidenum">
              <a:rPr lang="en-US" smtClean="0"/>
              <a:t>‹#›</a:t>
            </a:fld>
            <a:endParaRPr lang="en-US"/>
          </a:p>
        </p:txBody>
      </p:sp>
    </p:spTree>
    <p:extLst>
      <p:ext uri="{BB962C8B-B14F-4D97-AF65-F5344CB8AC3E}">
        <p14:creationId xmlns:p14="http://schemas.microsoft.com/office/powerpoint/2010/main" val="178321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06F0-AA67-C64B-B26E-C71C1BA35A17}"/>
              </a:ext>
            </a:extLst>
          </p:cNvPr>
          <p:cNvSpPr>
            <a:spLocks noGrp="1"/>
          </p:cNvSpPr>
          <p:nvPr>
            <p:ph type="title"/>
          </p:nvPr>
        </p:nvSpPr>
        <p:spPr/>
        <p:txBody>
          <a:bodyPr/>
          <a:lstStyle/>
          <a:p>
            <a:r>
              <a:rPr lang="en-GB"/>
              <a:t>Click to edit Master title style</a:t>
            </a:r>
            <a:endParaRPr lang="en-CA"/>
          </a:p>
        </p:txBody>
      </p:sp>
      <p:sp>
        <p:nvSpPr>
          <p:cNvPr id="3" name="Content Placeholder 2">
            <a:extLst>
              <a:ext uri="{FF2B5EF4-FFF2-40B4-BE49-F238E27FC236}">
                <a16:creationId xmlns:a16="http://schemas.microsoft.com/office/drawing/2014/main" id="{2C9DFC41-45EA-014E-9995-C2D28BE753C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4" name="Content Placeholder 3">
            <a:extLst>
              <a:ext uri="{FF2B5EF4-FFF2-40B4-BE49-F238E27FC236}">
                <a16:creationId xmlns:a16="http://schemas.microsoft.com/office/drawing/2014/main" id="{BCA489CA-03D4-E341-B92B-BCFDF1DC21F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5" name="Date Placeholder 4">
            <a:extLst>
              <a:ext uri="{FF2B5EF4-FFF2-40B4-BE49-F238E27FC236}">
                <a16:creationId xmlns:a16="http://schemas.microsoft.com/office/drawing/2014/main" id="{2BE7B382-BCE8-CE41-8FAE-07EA9E30A564}"/>
              </a:ext>
            </a:extLst>
          </p:cNvPr>
          <p:cNvSpPr>
            <a:spLocks noGrp="1"/>
          </p:cNvSpPr>
          <p:nvPr>
            <p:ph type="dt" sz="half" idx="10"/>
          </p:nvPr>
        </p:nvSpPr>
        <p:spPr/>
        <p:txBody>
          <a:bodyPr/>
          <a:lstStyle/>
          <a:p>
            <a:fld id="{394A4491-6D55-FE41-A782-657BA5FF7EC2}" type="datetime1">
              <a:rPr lang="en-CA" smtClean="0"/>
              <a:t>2021-10-24</a:t>
            </a:fld>
            <a:endParaRPr lang="en-US"/>
          </a:p>
        </p:txBody>
      </p:sp>
      <p:sp>
        <p:nvSpPr>
          <p:cNvPr id="6" name="Footer Placeholder 5">
            <a:extLst>
              <a:ext uri="{FF2B5EF4-FFF2-40B4-BE49-F238E27FC236}">
                <a16:creationId xmlns:a16="http://schemas.microsoft.com/office/drawing/2014/main" id="{182782E1-3745-3645-8F95-4C7B5BEA448B}"/>
              </a:ext>
            </a:extLst>
          </p:cNvPr>
          <p:cNvSpPr>
            <a:spLocks noGrp="1"/>
          </p:cNvSpPr>
          <p:nvPr>
            <p:ph type="ftr" sz="quarter" idx="11"/>
          </p:nvPr>
        </p:nvSpPr>
        <p:spPr/>
        <p:txBody>
          <a:bodyPr/>
          <a:lstStyle/>
          <a:p>
            <a:r>
              <a:rPr lang="en-US"/>
              <a:t>STA490 2020-21</a:t>
            </a:r>
          </a:p>
        </p:txBody>
      </p:sp>
      <p:sp>
        <p:nvSpPr>
          <p:cNvPr id="7" name="Slide Number Placeholder 6">
            <a:extLst>
              <a:ext uri="{FF2B5EF4-FFF2-40B4-BE49-F238E27FC236}">
                <a16:creationId xmlns:a16="http://schemas.microsoft.com/office/drawing/2014/main" id="{72E0EB1B-B891-E348-BC08-7BAA0AF2E2A1}"/>
              </a:ext>
            </a:extLst>
          </p:cNvPr>
          <p:cNvSpPr>
            <a:spLocks noGrp="1"/>
          </p:cNvSpPr>
          <p:nvPr>
            <p:ph type="sldNum" sz="quarter" idx="12"/>
          </p:nvPr>
        </p:nvSpPr>
        <p:spPr/>
        <p:txBody>
          <a:bodyPr/>
          <a:lstStyle/>
          <a:p>
            <a:fld id="{D4A34B8D-4865-734F-B5FD-7F91943C6290}" type="slidenum">
              <a:rPr lang="en-US" smtClean="0"/>
              <a:t>‹#›</a:t>
            </a:fld>
            <a:endParaRPr lang="en-US"/>
          </a:p>
        </p:txBody>
      </p:sp>
    </p:spTree>
    <p:extLst>
      <p:ext uri="{BB962C8B-B14F-4D97-AF65-F5344CB8AC3E}">
        <p14:creationId xmlns:p14="http://schemas.microsoft.com/office/powerpoint/2010/main" val="223328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86D4-7A82-2843-A416-EA7299808EE3}"/>
              </a:ext>
            </a:extLst>
          </p:cNvPr>
          <p:cNvSpPr>
            <a:spLocks noGrp="1"/>
          </p:cNvSpPr>
          <p:nvPr>
            <p:ph type="title"/>
          </p:nvPr>
        </p:nvSpPr>
        <p:spPr>
          <a:xfrm>
            <a:off x="839788" y="365125"/>
            <a:ext cx="10515600" cy="1325563"/>
          </a:xfrm>
        </p:spPr>
        <p:txBody>
          <a:bodyPr/>
          <a:lstStyle/>
          <a:p>
            <a:r>
              <a:rPr lang="en-GB"/>
              <a:t>Click to edit Master title style</a:t>
            </a:r>
            <a:endParaRPr lang="en-CA"/>
          </a:p>
        </p:txBody>
      </p:sp>
      <p:sp>
        <p:nvSpPr>
          <p:cNvPr id="3" name="Text Placeholder 2">
            <a:extLst>
              <a:ext uri="{FF2B5EF4-FFF2-40B4-BE49-F238E27FC236}">
                <a16:creationId xmlns:a16="http://schemas.microsoft.com/office/drawing/2014/main" id="{153F1672-DD27-E246-B825-228714F0A6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F91387-3E97-3944-BA48-2711D7404C6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5" name="Text Placeholder 4">
            <a:extLst>
              <a:ext uri="{FF2B5EF4-FFF2-40B4-BE49-F238E27FC236}">
                <a16:creationId xmlns:a16="http://schemas.microsoft.com/office/drawing/2014/main" id="{2EF1F725-737B-F641-B62E-61B0CE9606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C279D49-36FD-274D-8170-DA3F71EAD0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7" name="Date Placeholder 6">
            <a:extLst>
              <a:ext uri="{FF2B5EF4-FFF2-40B4-BE49-F238E27FC236}">
                <a16:creationId xmlns:a16="http://schemas.microsoft.com/office/drawing/2014/main" id="{75D16170-354F-DE4A-B425-7E76C62E189E}"/>
              </a:ext>
            </a:extLst>
          </p:cNvPr>
          <p:cNvSpPr>
            <a:spLocks noGrp="1"/>
          </p:cNvSpPr>
          <p:nvPr>
            <p:ph type="dt" sz="half" idx="10"/>
          </p:nvPr>
        </p:nvSpPr>
        <p:spPr/>
        <p:txBody>
          <a:bodyPr/>
          <a:lstStyle/>
          <a:p>
            <a:fld id="{8DBFB065-5D00-3B49-9125-F9649E4C1A9D}" type="datetime1">
              <a:rPr lang="en-CA" smtClean="0"/>
              <a:t>2021-10-24</a:t>
            </a:fld>
            <a:endParaRPr lang="en-US"/>
          </a:p>
        </p:txBody>
      </p:sp>
      <p:sp>
        <p:nvSpPr>
          <p:cNvPr id="8" name="Footer Placeholder 7">
            <a:extLst>
              <a:ext uri="{FF2B5EF4-FFF2-40B4-BE49-F238E27FC236}">
                <a16:creationId xmlns:a16="http://schemas.microsoft.com/office/drawing/2014/main" id="{66C0F961-E31F-BE40-8E82-4F37639E281C}"/>
              </a:ext>
            </a:extLst>
          </p:cNvPr>
          <p:cNvSpPr>
            <a:spLocks noGrp="1"/>
          </p:cNvSpPr>
          <p:nvPr>
            <p:ph type="ftr" sz="quarter" idx="11"/>
          </p:nvPr>
        </p:nvSpPr>
        <p:spPr/>
        <p:txBody>
          <a:bodyPr/>
          <a:lstStyle/>
          <a:p>
            <a:r>
              <a:rPr lang="en-US"/>
              <a:t>STA490 2020-21</a:t>
            </a:r>
          </a:p>
        </p:txBody>
      </p:sp>
      <p:sp>
        <p:nvSpPr>
          <p:cNvPr id="9" name="Slide Number Placeholder 8">
            <a:extLst>
              <a:ext uri="{FF2B5EF4-FFF2-40B4-BE49-F238E27FC236}">
                <a16:creationId xmlns:a16="http://schemas.microsoft.com/office/drawing/2014/main" id="{DA35671B-18D3-4E48-B9DF-C7034418E663}"/>
              </a:ext>
            </a:extLst>
          </p:cNvPr>
          <p:cNvSpPr>
            <a:spLocks noGrp="1"/>
          </p:cNvSpPr>
          <p:nvPr>
            <p:ph type="sldNum" sz="quarter" idx="12"/>
          </p:nvPr>
        </p:nvSpPr>
        <p:spPr/>
        <p:txBody>
          <a:bodyPr/>
          <a:lstStyle/>
          <a:p>
            <a:fld id="{D4A34B8D-4865-734F-B5FD-7F91943C6290}" type="slidenum">
              <a:rPr lang="en-US" smtClean="0"/>
              <a:t>‹#›</a:t>
            </a:fld>
            <a:endParaRPr lang="en-US"/>
          </a:p>
        </p:txBody>
      </p:sp>
    </p:spTree>
    <p:extLst>
      <p:ext uri="{BB962C8B-B14F-4D97-AF65-F5344CB8AC3E}">
        <p14:creationId xmlns:p14="http://schemas.microsoft.com/office/powerpoint/2010/main" val="1952846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607201"/>
            <a:ext cx="12192000" cy="2149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505398"/>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90945" y="286604"/>
            <a:ext cx="10864735" cy="79308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290945" y="1845734"/>
            <a:ext cx="10864735"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686185" y="6632140"/>
            <a:ext cx="4822804" cy="172096"/>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STA130 Instructors, University of Toronto © BY-NC</a:t>
            </a:r>
            <a:endParaRPr lang="en-CA" dirty="0"/>
          </a:p>
        </p:txBody>
      </p:sp>
      <p:sp>
        <p:nvSpPr>
          <p:cNvPr id="11" name="Slide Number Placeholder 10">
            <a:extLst>
              <a:ext uri="{FF2B5EF4-FFF2-40B4-BE49-F238E27FC236}">
                <a16:creationId xmlns:a16="http://schemas.microsoft.com/office/drawing/2014/main" id="{63A920E3-A77E-4B7A-B1D6-D616CE2C5563}"/>
              </a:ext>
            </a:extLst>
          </p:cNvPr>
          <p:cNvSpPr>
            <a:spLocks noGrp="1"/>
          </p:cNvSpPr>
          <p:nvPr>
            <p:ph type="sldNum" sz="quarter" idx="4"/>
          </p:nvPr>
        </p:nvSpPr>
        <p:spPr>
          <a:xfrm>
            <a:off x="9448799" y="6532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37092-FAC8-4CD4-8AC9-6350A7070630}" type="slidenum">
              <a:rPr lang="en-CA" smtClean="0"/>
              <a:t>‹#›</a:t>
            </a:fld>
            <a:endParaRPr lang="en-CA"/>
          </a:p>
        </p:txBody>
      </p:sp>
    </p:spTree>
    <p:extLst>
      <p:ext uri="{BB962C8B-B14F-4D97-AF65-F5344CB8AC3E}">
        <p14:creationId xmlns:p14="http://schemas.microsoft.com/office/powerpoint/2010/main" val="2401392169"/>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8" r:id="rId3"/>
    <p:sldLayoutId id="2147483669" r:id="rId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CC8388-9085-6D4C-9B42-F3E1B3817A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A"/>
          </a:p>
        </p:txBody>
      </p:sp>
      <p:sp>
        <p:nvSpPr>
          <p:cNvPr id="3" name="Text Placeholder 2">
            <a:extLst>
              <a:ext uri="{FF2B5EF4-FFF2-40B4-BE49-F238E27FC236}">
                <a16:creationId xmlns:a16="http://schemas.microsoft.com/office/drawing/2014/main" id="{938ECC25-75C2-5649-B94A-EFE777C74E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4" name="Date Placeholder 3">
            <a:extLst>
              <a:ext uri="{FF2B5EF4-FFF2-40B4-BE49-F238E27FC236}">
                <a16:creationId xmlns:a16="http://schemas.microsoft.com/office/drawing/2014/main" id="{5FA30B14-DF4E-6F47-9DB9-1DB9472610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9C00FB-C21C-8344-B946-6B359948EB25}" type="datetimeFigureOut">
              <a:rPr lang="en-CA" smtClean="0"/>
              <a:t>2021-10-24</a:t>
            </a:fld>
            <a:endParaRPr lang="en-CA"/>
          </a:p>
        </p:txBody>
      </p:sp>
      <p:sp>
        <p:nvSpPr>
          <p:cNvPr id="5" name="Footer Placeholder 4">
            <a:extLst>
              <a:ext uri="{FF2B5EF4-FFF2-40B4-BE49-F238E27FC236}">
                <a16:creationId xmlns:a16="http://schemas.microsoft.com/office/drawing/2014/main" id="{BFAE1391-CD24-DE41-B1A8-7AA74762D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STA130 Instructors, University of Toronto © BY-NC</a:t>
            </a:r>
            <a:endParaRPr lang="en-CA" dirty="0"/>
          </a:p>
        </p:txBody>
      </p:sp>
      <p:sp>
        <p:nvSpPr>
          <p:cNvPr id="6" name="Slide Number Placeholder 5">
            <a:extLst>
              <a:ext uri="{FF2B5EF4-FFF2-40B4-BE49-F238E27FC236}">
                <a16:creationId xmlns:a16="http://schemas.microsoft.com/office/drawing/2014/main" id="{122AD46A-D153-C245-8351-474063B9AA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37092-FAC8-4CD4-8AC9-6350A7070630}" type="slidenum">
              <a:rPr lang="en-CA" smtClean="0"/>
              <a:t>‹#›</a:t>
            </a:fld>
            <a:endParaRPr lang="en-CA"/>
          </a:p>
        </p:txBody>
      </p:sp>
    </p:spTree>
    <p:extLst>
      <p:ext uri="{BB962C8B-B14F-4D97-AF65-F5344CB8AC3E}">
        <p14:creationId xmlns:p14="http://schemas.microsoft.com/office/powerpoint/2010/main" val="211125327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Y_B6VADhY84"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s://forms.office.com/r/ET5xZVxJbT"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q.utoronto.ca/courses/235890/pages/midterm-assessment-information" TargetMode="External"/><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studentlife.utoronto.ca/task/support-when-you-feel-distressed/" TargetMode="External"/><Relationship Id="rId4" Type="http://schemas.openxmlformats.org/officeDocument/2006/relationships/hyperlink" Target="https://q.utoronto.ca/courses/235890/modules" TargetMode="External"/><Relationship Id="rId9" Type="http://schemas.openxmlformats.org/officeDocument/2006/relationships/image" Target="../media/image1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sta130@utoronto.c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q.utoronto.ca/courses/235890/pages/midterm-assessment-information" TargetMode="External"/><Relationship Id="rId2" Type="http://schemas.openxmlformats.org/officeDocument/2006/relationships/hyperlink" Target="https://utoronto.zoom.us/j/8750314869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876D-810B-F643-8EA1-658B1794A429}"/>
              </a:ext>
            </a:extLst>
          </p:cNvPr>
          <p:cNvSpPr>
            <a:spLocks noGrp="1"/>
          </p:cNvSpPr>
          <p:nvPr>
            <p:ph type="ctrTitle"/>
          </p:nvPr>
        </p:nvSpPr>
        <p:spPr>
          <a:xfrm>
            <a:off x="1100050" y="741513"/>
            <a:ext cx="11091949" cy="3540331"/>
          </a:xfrm>
        </p:spPr>
        <p:txBody>
          <a:bodyPr/>
          <a:lstStyle/>
          <a:p>
            <a:r>
              <a:rPr lang="en-US" dirty="0"/>
              <a:t>STA130: Midterm Revision</a:t>
            </a:r>
          </a:p>
        </p:txBody>
      </p:sp>
      <p:sp>
        <p:nvSpPr>
          <p:cNvPr id="4" name="Footer Placeholder 3">
            <a:extLst>
              <a:ext uri="{FF2B5EF4-FFF2-40B4-BE49-F238E27FC236}">
                <a16:creationId xmlns:a16="http://schemas.microsoft.com/office/drawing/2014/main" id="{091EDAB4-F820-9849-85CE-E6DE9CDD5BA6}"/>
              </a:ext>
            </a:extLst>
          </p:cNvPr>
          <p:cNvSpPr>
            <a:spLocks noGrp="1"/>
          </p:cNvSpPr>
          <p:nvPr>
            <p:ph type="ftr" sz="quarter" idx="3"/>
          </p:nvPr>
        </p:nvSpPr>
        <p:spPr/>
        <p:txBody>
          <a:bodyPr/>
          <a:lstStyle/>
          <a:p>
            <a:r>
              <a:rPr lang="en-US"/>
              <a:t>STA130 Instructors, University of Toronto © BY-NC</a:t>
            </a:r>
            <a:endParaRPr lang="en-CA" dirty="0"/>
          </a:p>
        </p:txBody>
      </p:sp>
      <p:sp>
        <p:nvSpPr>
          <p:cNvPr id="5" name="Slide Number Placeholder 4">
            <a:extLst>
              <a:ext uri="{FF2B5EF4-FFF2-40B4-BE49-F238E27FC236}">
                <a16:creationId xmlns:a16="http://schemas.microsoft.com/office/drawing/2014/main" id="{1A23FE29-A6B4-8A45-850A-927881035734}"/>
              </a:ext>
            </a:extLst>
          </p:cNvPr>
          <p:cNvSpPr>
            <a:spLocks noGrp="1"/>
          </p:cNvSpPr>
          <p:nvPr>
            <p:ph type="sldNum" sz="quarter" idx="10"/>
          </p:nvPr>
        </p:nvSpPr>
        <p:spPr/>
        <p:txBody>
          <a:bodyPr/>
          <a:lstStyle/>
          <a:p>
            <a:fld id="{88337092-FAC8-4CD4-8AC9-6350A7070630}" type="slidenum">
              <a:rPr lang="en-CA" smtClean="0"/>
              <a:t>1</a:t>
            </a:fld>
            <a:endParaRPr lang="en-CA" dirty="0"/>
          </a:p>
        </p:txBody>
      </p:sp>
      <p:sp>
        <p:nvSpPr>
          <p:cNvPr id="7" name="Subtitle 6">
            <a:extLst>
              <a:ext uri="{FF2B5EF4-FFF2-40B4-BE49-F238E27FC236}">
                <a16:creationId xmlns:a16="http://schemas.microsoft.com/office/drawing/2014/main" id="{9C2DEB42-0D49-D640-8A32-61FB96183D1F}"/>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1409822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D6AC-8EB9-304E-953D-02E925300583}"/>
              </a:ext>
            </a:extLst>
          </p:cNvPr>
          <p:cNvSpPr>
            <a:spLocks noGrp="1"/>
          </p:cNvSpPr>
          <p:nvPr>
            <p:ph type="title"/>
          </p:nvPr>
        </p:nvSpPr>
        <p:spPr>
          <a:xfrm>
            <a:off x="479204" y="1073050"/>
            <a:ext cx="10864735" cy="5042646"/>
          </a:xfrm>
        </p:spPr>
        <p:txBody>
          <a:bodyPr>
            <a:normAutofit fontScale="90000"/>
          </a:bodyPr>
          <a:lstStyle/>
          <a:p>
            <a:r>
              <a:rPr lang="en-US" dirty="0"/>
              <a:t>Part A and Part B of the midterm PLUS a </a:t>
            </a:r>
            <a:r>
              <a:rPr lang="en-US" i="1" dirty="0"/>
              <a:t>Code and analysis</a:t>
            </a:r>
            <a:r>
              <a:rPr lang="en-US" dirty="0"/>
              <a:t> PDF will be released at</a:t>
            </a:r>
            <a:r>
              <a:rPr lang="en-US" b="1" dirty="0"/>
              <a:t> 12:01 a.m. ET on Wednesday</a:t>
            </a:r>
            <a:r>
              <a:rPr lang="en-US" dirty="0"/>
              <a:t>. You’ll be able to read over the document with no time limit, but each ‘part’ will be timed, 45 minutes each. </a:t>
            </a:r>
            <a:br>
              <a:rPr lang="en-US" dirty="0"/>
            </a:br>
            <a:br>
              <a:rPr lang="en-US" dirty="0"/>
            </a:br>
            <a:r>
              <a:rPr lang="en-US" dirty="0"/>
              <a:t>You will also be shown you the ‘cover’ of the quiz, the academic integrity questions and reminders of other details.</a:t>
            </a:r>
          </a:p>
        </p:txBody>
      </p:sp>
      <p:sp>
        <p:nvSpPr>
          <p:cNvPr id="3" name="Footer Placeholder 2">
            <a:extLst>
              <a:ext uri="{FF2B5EF4-FFF2-40B4-BE49-F238E27FC236}">
                <a16:creationId xmlns:a16="http://schemas.microsoft.com/office/drawing/2014/main" id="{AC8FBEF4-186B-C447-9E9A-D2619DBD25CB}"/>
              </a:ext>
            </a:extLst>
          </p:cNvPr>
          <p:cNvSpPr>
            <a:spLocks noGrp="1"/>
          </p:cNvSpPr>
          <p:nvPr>
            <p:ph type="ftr" sz="quarter" idx="3"/>
          </p:nvPr>
        </p:nvSpPr>
        <p:spPr/>
        <p:txBody>
          <a:bodyPr/>
          <a:lstStyle/>
          <a:p>
            <a:r>
              <a:rPr lang="en-US"/>
              <a:t>STA130 Instructors, University of Toronto © BY-NC</a:t>
            </a:r>
            <a:endParaRPr lang="en-CA" dirty="0"/>
          </a:p>
        </p:txBody>
      </p:sp>
    </p:spTree>
    <p:extLst>
      <p:ext uri="{BB962C8B-B14F-4D97-AF65-F5344CB8AC3E}">
        <p14:creationId xmlns:p14="http://schemas.microsoft.com/office/powerpoint/2010/main" val="4029400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6F1DA3-5A6C-0D49-9A7C-DAC25B356CD7}"/>
              </a:ext>
            </a:extLst>
          </p:cNvPr>
          <p:cNvSpPr>
            <a:spLocks noGrp="1"/>
          </p:cNvSpPr>
          <p:nvPr>
            <p:ph type="ftr" sz="quarter" idx="3"/>
          </p:nvPr>
        </p:nvSpPr>
        <p:spPr/>
        <p:txBody>
          <a:bodyPr/>
          <a:lstStyle/>
          <a:p>
            <a:r>
              <a:rPr lang="en-US"/>
              <a:t>STA130 Instructors, University of Toronto © BY-NC</a:t>
            </a:r>
            <a:endParaRPr lang="en-CA" dirty="0"/>
          </a:p>
        </p:txBody>
      </p:sp>
      <p:pic>
        <p:nvPicPr>
          <p:cNvPr id="6" name="Picture 5" descr="A picture containing graphical user interface, text&#10;&#10;Description automatically generated">
            <a:hlinkClick r:id="rId3"/>
            <a:extLst>
              <a:ext uri="{FF2B5EF4-FFF2-40B4-BE49-F238E27FC236}">
                <a16:creationId xmlns:a16="http://schemas.microsoft.com/office/drawing/2014/main" id="{ED911AD2-39DF-DD4E-9302-B36F14643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87" y="2688478"/>
            <a:ext cx="10646093" cy="1481044"/>
          </a:xfrm>
          <a:prstGeom prst="rect">
            <a:avLst/>
          </a:prstGeom>
        </p:spPr>
      </p:pic>
      <p:sp>
        <p:nvSpPr>
          <p:cNvPr id="7" name="Rectangle 6">
            <a:extLst>
              <a:ext uri="{FF2B5EF4-FFF2-40B4-BE49-F238E27FC236}">
                <a16:creationId xmlns:a16="http://schemas.microsoft.com/office/drawing/2014/main" id="{957480F2-1294-C64B-B83C-2AC43A86F2E7}"/>
              </a:ext>
            </a:extLst>
          </p:cNvPr>
          <p:cNvSpPr/>
          <p:nvPr/>
        </p:nvSpPr>
        <p:spPr>
          <a:xfrm>
            <a:off x="727842" y="4169522"/>
            <a:ext cx="5048370" cy="369332"/>
          </a:xfrm>
          <a:prstGeom prst="rect">
            <a:avLst/>
          </a:prstGeom>
        </p:spPr>
        <p:txBody>
          <a:bodyPr wrap="none">
            <a:spAutoFit/>
          </a:bodyPr>
          <a:lstStyle/>
          <a:p>
            <a:r>
              <a:rPr lang="en-US" dirty="0">
                <a:hlinkClick r:id="rId3"/>
              </a:rPr>
              <a:t>https://www.youtube.com/watch?v=Y_B6VADhY84</a:t>
            </a:r>
            <a:r>
              <a:rPr lang="en-US" dirty="0"/>
              <a:t> </a:t>
            </a:r>
          </a:p>
        </p:txBody>
      </p:sp>
      <p:sp>
        <p:nvSpPr>
          <p:cNvPr id="8" name="TextBox 7">
            <a:extLst>
              <a:ext uri="{FF2B5EF4-FFF2-40B4-BE49-F238E27FC236}">
                <a16:creationId xmlns:a16="http://schemas.microsoft.com/office/drawing/2014/main" id="{A8FA69FB-9E7E-044A-BD74-81259E8417E8}"/>
              </a:ext>
            </a:extLst>
          </p:cNvPr>
          <p:cNvSpPr txBox="1"/>
          <p:nvPr/>
        </p:nvSpPr>
        <p:spPr>
          <a:xfrm>
            <a:off x="727842" y="2153383"/>
            <a:ext cx="6341095" cy="523220"/>
          </a:xfrm>
          <a:prstGeom prst="rect">
            <a:avLst/>
          </a:prstGeom>
          <a:noFill/>
        </p:spPr>
        <p:txBody>
          <a:bodyPr wrap="none" rtlCol="0">
            <a:spAutoFit/>
          </a:bodyPr>
          <a:lstStyle/>
          <a:p>
            <a:r>
              <a:rPr lang="en-US" sz="2800" dirty="0"/>
              <a:t>Want some “productive procrastination”? </a:t>
            </a:r>
          </a:p>
        </p:txBody>
      </p:sp>
    </p:spTree>
    <p:extLst>
      <p:ext uri="{BB962C8B-B14F-4D97-AF65-F5344CB8AC3E}">
        <p14:creationId xmlns:p14="http://schemas.microsoft.com/office/powerpoint/2010/main" val="761692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4005-7284-2B47-B0DC-F5358E697449}"/>
              </a:ext>
            </a:extLst>
          </p:cNvPr>
          <p:cNvSpPr>
            <a:spLocks noGrp="1"/>
          </p:cNvSpPr>
          <p:nvPr>
            <p:ph type="title"/>
          </p:nvPr>
        </p:nvSpPr>
        <p:spPr>
          <a:xfrm>
            <a:off x="0" y="118963"/>
            <a:ext cx="4377266" cy="1933469"/>
          </a:xfrm>
        </p:spPr>
        <p:txBody>
          <a:bodyPr>
            <a:normAutofit/>
          </a:bodyPr>
          <a:lstStyle/>
          <a:p>
            <a:pPr algn="ctr"/>
            <a:r>
              <a:rPr lang="en-US" sz="4400" dirty="0">
                <a:solidFill>
                  <a:schemeClr val="tx2"/>
                </a:solidFill>
                <a:latin typeface="Chiller" pitchFamily="82" charset="77"/>
              </a:rPr>
              <a:t>Halloween </a:t>
            </a:r>
            <a:r>
              <a:rPr lang="en-US" sz="4400" dirty="0" err="1">
                <a:solidFill>
                  <a:schemeClr val="tx2"/>
                </a:solidFill>
                <a:latin typeface="Chiller" pitchFamily="82" charset="77"/>
              </a:rPr>
              <a:t>ggplot</a:t>
            </a:r>
            <a:r>
              <a:rPr lang="en-US" sz="4400" dirty="0">
                <a:solidFill>
                  <a:schemeClr val="tx2"/>
                </a:solidFill>
                <a:latin typeface="Chiller" pitchFamily="82" charset="77"/>
              </a:rPr>
              <a:t> workshop! </a:t>
            </a:r>
            <a:r>
              <a:rPr lang="en-US" sz="5400" dirty="0"/>
              <a:t>🎃</a:t>
            </a:r>
            <a:r>
              <a:rPr lang="en-US" dirty="0">
                <a:solidFill>
                  <a:schemeClr val="tx2"/>
                </a:solidFill>
              </a:rPr>
              <a:t> </a:t>
            </a:r>
          </a:p>
        </p:txBody>
      </p:sp>
      <p:sp>
        <p:nvSpPr>
          <p:cNvPr id="11" name="Content Placeholder 10">
            <a:extLst>
              <a:ext uri="{FF2B5EF4-FFF2-40B4-BE49-F238E27FC236}">
                <a16:creationId xmlns:a16="http://schemas.microsoft.com/office/drawing/2014/main" id="{46C15AF3-B1B8-4572-AF9D-6FB6609DB489}"/>
              </a:ext>
            </a:extLst>
          </p:cNvPr>
          <p:cNvSpPr>
            <a:spLocks noGrp="1"/>
          </p:cNvSpPr>
          <p:nvPr>
            <p:ph idx="1"/>
          </p:nvPr>
        </p:nvSpPr>
        <p:spPr>
          <a:xfrm>
            <a:off x="227413" y="2052432"/>
            <a:ext cx="4149853" cy="4686605"/>
          </a:xfrm>
        </p:spPr>
        <p:txBody>
          <a:bodyPr>
            <a:normAutofit fontScale="92500" lnSpcReduction="10000"/>
          </a:bodyPr>
          <a:lstStyle/>
          <a:p>
            <a:pPr marL="0" indent="0">
              <a:buNone/>
            </a:pPr>
            <a:r>
              <a:rPr lang="en-CA" sz="1800" dirty="0"/>
              <a:t>Greetings ghouls and goblins! Want to learn how to make compelling data visualizations with the powerful ggplot2 package in R? Want an excuse to dress up for Halloween even if you're not leaving the house? If your answer to one or both of those questions is "YES!" come join us for a very spooky workshop.</a:t>
            </a:r>
          </a:p>
          <a:p>
            <a:pPr marL="0" indent="0">
              <a:buNone/>
            </a:pPr>
            <a:br>
              <a:rPr lang="en-CA" sz="1800" dirty="0"/>
            </a:br>
            <a:r>
              <a:rPr lang="en-CA" sz="1800" b="1" dirty="0"/>
              <a:t>When: Friday, October 29 at 3:00 PM - 4:30 PM</a:t>
            </a:r>
            <a:br>
              <a:rPr lang="en-CA" sz="1800" dirty="0"/>
            </a:br>
            <a:r>
              <a:rPr lang="en-CA" sz="1800" dirty="0"/>
              <a:t>Your ghost-</a:t>
            </a:r>
            <a:r>
              <a:rPr lang="en-CA" sz="1800" dirty="0" err="1"/>
              <a:t>esses</a:t>
            </a:r>
            <a:r>
              <a:rPr lang="en-CA" sz="1800" dirty="0"/>
              <a:t> with the most-</a:t>
            </a:r>
            <a:r>
              <a:rPr lang="en-CA" sz="1800" dirty="0" err="1"/>
              <a:t>esses</a:t>
            </a:r>
            <a:r>
              <a:rPr lang="en-CA" sz="1800" dirty="0"/>
              <a:t>: Nnenna </a:t>
            </a:r>
            <a:r>
              <a:rPr lang="en-CA" sz="1800" dirty="0" err="1"/>
              <a:t>Asidianya</a:t>
            </a:r>
            <a:r>
              <a:rPr lang="en-CA" sz="1800" dirty="0"/>
              <a:t>, Ananya Jha, and Adele Lauzon</a:t>
            </a:r>
          </a:p>
          <a:p>
            <a:pPr marL="0" indent="0">
              <a:buNone/>
            </a:pPr>
            <a:br>
              <a:rPr lang="en-CA" sz="1800" dirty="0"/>
            </a:br>
            <a:r>
              <a:rPr lang="en-CA" sz="1800" dirty="0"/>
              <a:t>Please register via this link </a:t>
            </a:r>
            <a:r>
              <a:rPr lang="en-CA" sz="1800" u="sng" dirty="0">
                <a:hlinkClick r:id="rId3" tooltip="https://forms.office.com/r/ET5xZVxJbT"/>
              </a:rPr>
              <a:t>HERE</a:t>
            </a:r>
            <a:r>
              <a:rPr lang="en-CA" sz="1800" dirty="0"/>
              <a:t>. (Counts toward Personal/Social)</a:t>
            </a:r>
            <a:br>
              <a:rPr lang="en-CA" sz="1800" dirty="0"/>
            </a:br>
            <a:br>
              <a:rPr lang="en-CA" sz="1800" dirty="0"/>
            </a:br>
            <a:r>
              <a:rPr lang="en-CA" sz="1800" dirty="0"/>
              <a:t>A Zoom link will be sent to students registered students on Thursday October 28</a:t>
            </a:r>
          </a:p>
        </p:txBody>
      </p:sp>
      <p:pic>
        <p:nvPicPr>
          <p:cNvPr id="7" name="Content Placeholder 6" descr="Graphical user interface, website&#10;&#10;Description automatically generated">
            <a:extLst>
              <a:ext uri="{FF2B5EF4-FFF2-40B4-BE49-F238E27FC236}">
                <a16:creationId xmlns:a16="http://schemas.microsoft.com/office/drawing/2014/main" id="{79967408-6461-B34A-B185-E1518A978899}"/>
              </a:ext>
            </a:extLst>
          </p:cNvPr>
          <p:cNvPicPr>
            <a:picLocks noChangeAspect="1"/>
          </p:cNvPicPr>
          <p:nvPr/>
        </p:nvPicPr>
        <p:blipFill>
          <a:blip r:embed="rId4"/>
          <a:stretch>
            <a:fillRect/>
          </a:stretch>
        </p:blipFill>
        <p:spPr>
          <a:xfrm>
            <a:off x="4272762" y="316429"/>
            <a:ext cx="7814734" cy="6036882"/>
          </a:xfrm>
          <a:prstGeom prst="rect">
            <a:avLst/>
          </a:prstGeom>
        </p:spPr>
      </p:pic>
    </p:spTree>
    <p:extLst>
      <p:ext uri="{BB962C8B-B14F-4D97-AF65-F5344CB8AC3E}">
        <p14:creationId xmlns:p14="http://schemas.microsoft.com/office/powerpoint/2010/main" val="232278597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7804-B52A-4227-87C7-C142D68AF946}"/>
              </a:ext>
            </a:extLst>
          </p:cNvPr>
          <p:cNvSpPr>
            <a:spLocks noGrp="1"/>
          </p:cNvSpPr>
          <p:nvPr>
            <p:ph type="ctrTitle"/>
          </p:nvPr>
        </p:nvSpPr>
        <p:spPr>
          <a:xfrm>
            <a:off x="1100051" y="741513"/>
            <a:ext cx="10058400" cy="3540331"/>
          </a:xfrm>
        </p:spPr>
        <p:txBody>
          <a:bodyPr anchor="b">
            <a:normAutofit/>
          </a:bodyPr>
          <a:lstStyle/>
          <a:p>
            <a:r>
              <a:rPr lang="en-CA" dirty="0"/>
              <a:t>Revision</a:t>
            </a:r>
          </a:p>
        </p:txBody>
      </p:sp>
      <p:sp>
        <p:nvSpPr>
          <p:cNvPr id="3" name="Footer Placeholder 2">
            <a:extLst>
              <a:ext uri="{FF2B5EF4-FFF2-40B4-BE49-F238E27FC236}">
                <a16:creationId xmlns:a16="http://schemas.microsoft.com/office/drawing/2014/main" id="{436D6919-7A2C-44AF-8700-5165B1684579}"/>
              </a:ext>
            </a:extLst>
          </p:cNvPr>
          <p:cNvSpPr>
            <a:spLocks noGrp="1"/>
          </p:cNvSpPr>
          <p:nvPr>
            <p:ph type="ftr" sz="quarter" idx="3"/>
          </p:nvPr>
        </p:nvSpPr>
        <p:spPr>
          <a:xfrm>
            <a:off x="3686185" y="6632140"/>
            <a:ext cx="4822804" cy="172096"/>
          </a:xfrm>
        </p:spPr>
        <p:txBody>
          <a:bodyPr anchor="ctr">
            <a:normAutofit/>
          </a:bodyPr>
          <a:lstStyle/>
          <a:p>
            <a:pPr>
              <a:lnSpc>
                <a:spcPct val="90000"/>
              </a:lnSpc>
              <a:spcAft>
                <a:spcPts val="600"/>
              </a:spcAft>
            </a:pPr>
            <a:r>
              <a:rPr lang="en-US" sz="500"/>
              <a:t>STA130 Instructors, University of Toronto, © BY-NC</a:t>
            </a:r>
            <a:endParaRPr lang="en-CA" sz="500"/>
          </a:p>
        </p:txBody>
      </p:sp>
      <p:sp>
        <p:nvSpPr>
          <p:cNvPr id="10" name="Slide Number Placeholder 4">
            <a:extLst>
              <a:ext uri="{FF2B5EF4-FFF2-40B4-BE49-F238E27FC236}">
                <a16:creationId xmlns:a16="http://schemas.microsoft.com/office/drawing/2014/main" id="{B85859CA-8DC2-48E7-8C25-D1F33B5E6AEB}"/>
              </a:ext>
            </a:extLst>
          </p:cNvPr>
          <p:cNvSpPr>
            <a:spLocks noGrp="1"/>
          </p:cNvSpPr>
          <p:nvPr>
            <p:ph type="sldNum" sz="quarter" idx="10"/>
          </p:nvPr>
        </p:nvSpPr>
        <p:spPr>
          <a:xfrm>
            <a:off x="9448799" y="6532135"/>
            <a:ext cx="2743200" cy="365125"/>
          </a:xfrm>
        </p:spPr>
        <p:txBody>
          <a:bodyPr/>
          <a:lstStyle/>
          <a:p>
            <a:pPr>
              <a:spcAft>
                <a:spcPts val="600"/>
              </a:spcAft>
            </a:pPr>
            <a:fld id="{88337092-FAC8-4CD4-8AC9-6350A7070630}" type="slidenum">
              <a:rPr lang="en-CA" smtClean="0"/>
              <a:pPr>
                <a:spcAft>
                  <a:spcPts val="600"/>
                </a:spcAft>
              </a:pPr>
              <a:t>13</a:t>
            </a:fld>
            <a:endParaRPr lang="en-CA"/>
          </a:p>
        </p:txBody>
      </p:sp>
    </p:spTree>
    <p:extLst>
      <p:ext uri="{BB962C8B-B14F-4D97-AF65-F5344CB8AC3E}">
        <p14:creationId xmlns:p14="http://schemas.microsoft.com/office/powerpoint/2010/main" val="780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627B-6552-464A-97D1-7B28E1049B8E}"/>
              </a:ext>
            </a:extLst>
          </p:cNvPr>
          <p:cNvSpPr>
            <a:spLocks noGrp="1"/>
          </p:cNvSpPr>
          <p:nvPr>
            <p:ph type="title"/>
          </p:nvPr>
        </p:nvSpPr>
        <p:spPr>
          <a:xfrm>
            <a:off x="411969" y="4693023"/>
            <a:ext cx="10864735" cy="793084"/>
          </a:xfrm>
        </p:spPr>
        <p:txBody>
          <a:bodyPr>
            <a:normAutofit fontScale="90000"/>
          </a:bodyPr>
          <a:lstStyle/>
          <a:p>
            <a:r>
              <a:rPr lang="en-US" dirty="0"/>
              <a:t>Open the Revision Document on the Quercus Schedule page (or in this Module). </a:t>
            </a:r>
            <a:br>
              <a:rPr lang="en-US" dirty="0"/>
            </a:br>
            <a:br>
              <a:rPr lang="en-US" dirty="0"/>
            </a:br>
            <a:r>
              <a:rPr lang="en-US" sz="4400" i="1" dirty="0"/>
              <a:t>(The code is on </a:t>
            </a:r>
            <a:r>
              <a:rPr lang="en-US" sz="4400" i="1" dirty="0" err="1"/>
              <a:t>JupyterHub</a:t>
            </a:r>
            <a:r>
              <a:rPr lang="en-US" sz="4400" i="1" dirty="0"/>
              <a:t>, but you don’t need it–I’m not demo-</a:t>
            </a:r>
            <a:r>
              <a:rPr lang="en-US" sz="4400" i="1" dirty="0" err="1"/>
              <a:t>ing</a:t>
            </a:r>
            <a:r>
              <a:rPr lang="en-US" sz="4400" i="1" dirty="0"/>
              <a:t> code today because you won’t be writing code in the midterm.)</a:t>
            </a:r>
            <a:br>
              <a:rPr lang="en-US" dirty="0"/>
            </a:br>
            <a:br>
              <a:rPr lang="en-US" dirty="0"/>
            </a:br>
            <a:r>
              <a:rPr lang="en-US" dirty="0"/>
              <a:t>We’ll be using Zoom polls, BUT I’ve just made a generic one that we’ll reuse. </a:t>
            </a:r>
            <a:r>
              <a:rPr lang="en-US" dirty="0">
                <a:sym typeface="Wingdings" pitchFamily="2" charset="2"/>
              </a:rPr>
              <a:t></a:t>
            </a:r>
            <a:endParaRPr lang="en-US" dirty="0"/>
          </a:p>
        </p:txBody>
      </p:sp>
      <p:sp>
        <p:nvSpPr>
          <p:cNvPr id="3" name="Footer Placeholder 2">
            <a:extLst>
              <a:ext uri="{FF2B5EF4-FFF2-40B4-BE49-F238E27FC236}">
                <a16:creationId xmlns:a16="http://schemas.microsoft.com/office/drawing/2014/main" id="{1963E1F7-1464-7E49-B0B4-ED9D31DC2096}"/>
              </a:ext>
            </a:extLst>
          </p:cNvPr>
          <p:cNvSpPr>
            <a:spLocks noGrp="1"/>
          </p:cNvSpPr>
          <p:nvPr>
            <p:ph type="ftr" sz="quarter" idx="3"/>
          </p:nvPr>
        </p:nvSpPr>
        <p:spPr/>
        <p:txBody>
          <a:bodyPr/>
          <a:lstStyle/>
          <a:p>
            <a:r>
              <a:rPr lang="en-US"/>
              <a:t>STA130 Instructors, University of Toronto © BY-NC</a:t>
            </a:r>
            <a:endParaRPr lang="en-CA" dirty="0"/>
          </a:p>
        </p:txBody>
      </p:sp>
    </p:spTree>
    <p:extLst>
      <p:ext uri="{BB962C8B-B14F-4D97-AF65-F5344CB8AC3E}">
        <p14:creationId xmlns:p14="http://schemas.microsoft.com/office/powerpoint/2010/main" val="1051258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9817-0F9B-F145-91E2-53BFEAACBFD6}"/>
              </a:ext>
            </a:extLst>
          </p:cNvPr>
          <p:cNvSpPr>
            <a:spLocks noGrp="1"/>
          </p:cNvSpPr>
          <p:nvPr>
            <p:ph type="title"/>
          </p:nvPr>
        </p:nvSpPr>
        <p:spPr/>
        <p:txBody>
          <a:bodyPr/>
          <a:lstStyle/>
          <a:p>
            <a:r>
              <a:rPr lang="en-CA" dirty="0"/>
              <a:t>Answer Key</a:t>
            </a:r>
          </a:p>
        </p:txBody>
      </p:sp>
      <p:sp>
        <p:nvSpPr>
          <p:cNvPr id="3" name="Footer Placeholder 2">
            <a:extLst>
              <a:ext uri="{FF2B5EF4-FFF2-40B4-BE49-F238E27FC236}">
                <a16:creationId xmlns:a16="http://schemas.microsoft.com/office/drawing/2014/main" id="{5911C4BF-62E6-424F-9AAE-167EFB9BA8A7}"/>
              </a:ext>
            </a:extLst>
          </p:cNvPr>
          <p:cNvSpPr>
            <a:spLocks noGrp="1"/>
          </p:cNvSpPr>
          <p:nvPr>
            <p:ph type="ftr" sz="quarter" idx="3"/>
          </p:nvPr>
        </p:nvSpPr>
        <p:spPr/>
        <p:txBody>
          <a:bodyPr/>
          <a:lstStyle/>
          <a:p>
            <a:r>
              <a:rPr lang="en-US"/>
              <a:t>STA130 Instructors, University of Toronto © BY-NC</a:t>
            </a:r>
            <a:endParaRPr lang="en-CA" dirty="0"/>
          </a:p>
        </p:txBody>
      </p:sp>
      <p:sp>
        <p:nvSpPr>
          <p:cNvPr id="4" name="TextBox 3">
            <a:extLst>
              <a:ext uri="{FF2B5EF4-FFF2-40B4-BE49-F238E27FC236}">
                <a16:creationId xmlns:a16="http://schemas.microsoft.com/office/drawing/2014/main" id="{70499549-9BD0-6C46-BD1B-7392388DE9B2}"/>
              </a:ext>
            </a:extLst>
          </p:cNvPr>
          <p:cNvSpPr txBox="1"/>
          <p:nvPr/>
        </p:nvSpPr>
        <p:spPr>
          <a:xfrm>
            <a:off x="290945" y="1304365"/>
            <a:ext cx="7534894" cy="4154984"/>
          </a:xfrm>
          <a:prstGeom prst="rect">
            <a:avLst/>
          </a:prstGeom>
          <a:noFill/>
        </p:spPr>
        <p:txBody>
          <a:bodyPr wrap="square" rtlCol="0">
            <a:spAutoFit/>
          </a:bodyPr>
          <a:lstStyle/>
          <a:p>
            <a:pPr marL="342900" indent="-342900">
              <a:buFont typeface="+mj-lt"/>
              <a:buAutoNum type="arabicPeriod"/>
            </a:pPr>
            <a:r>
              <a:rPr lang="en-CA" sz="2400" dirty="0"/>
              <a:t>C</a:t>
            </a:r>
          </a:p>
          <a:p>
            <a:pPr marL="342900" indent="-342900">
              <a:buFont typeface="+mj-lt"/>
              <a:buAutoNum type="arabicPeriod"/>
            </a:pPr>
            <a:r>
              <a:rPr lang="en-CA" sz="2400" dirty="0"/>
              <a:t>B</a:t>
            </a:r>
          </a:p>
          <a:p>
            <a:pPr marL="342900" indent="-342900">
              <a:buFont typeface="+mj-lt"/>
              <a:buAutoNum type="arabicPeriod"/>
            </a:pPr>
            <a:r>
              <a:rPr lang="en-CA" sz="2400" dirty="0"/>
              <a:t>B</a:t>
            </a:r>
          </a:p>
          <a:p>
            <a:pPr marL="342900" indent="-342900">
              <a:buFont typeface="+mj-lt"/>
              <a:buAutoNum type="arabicPeriod"/>
            </a:pPr>
            <a:r>
              <a:rPr lang="en-CA" sz="2400" dirty="0"/>
              <a:t>C</a:t>
            </a:r>
          </a:p>
          <a:p>
            <a:pPr marL="342900" indent="-342900">
              <a:buFont typeface="+mj-lt"/>
              <a:buAutoNum type="arabicPeriod"/>
            </a:pPr>
            <a:r>
              <a:rPr lang="en-CA" sz="2400" dirty="0"/>
              <a:t>16</a:t>
            </a:r>
          </a:p>
          <a:p>
            <a:pPr marL="342900" indent="-342900">
              <a:buFont typeface="+mj-lt"/>
              <a:buAutoNum type="arabicPeriod"/>
            </a:pPr>
            <a:r>
              <a:rPr lang="en-CA" sz="2400" dirty="0"/>
              <a:t>14</a:t>
            </a:r>
          </a:p>
          <a:p>
            <a:pPr marL="342900" indent="-342900">
              <a:buFont typeface="+mj-lt"/>
              <a:buAutoNum type="arabicPeriod"/>
            </a:pPr>
            <a:r>
              <a:rPr lang="en-CA" sz="2400" dirty="0"/>
              <a:t>A</a:t>
            </a:r>
          </a:p>
          <a:p>
            <a:pPr marL="342900" indent="-342900">
              <a:buFont typeface="+mj-lt"/>
              <a:buAutoNum type="arabicPeriod"/>
            </a:pPr>
            <a:r>
              <a:rPr lang="en-CA" sz="2400" dirty="0"/>
              <a:t>B</a:t>
            </a:r>
          </a:p>
          <a:p>
            <a:pPr marL="342900" indent="-342900">
              <a:buFont typeface="+mj-lt"/>
              <a:buAutoNum type="arabicPeriod"/>
            </a:pPr>
            <a:r>
              <a:rPr lang="en-CA" sz="2400" dirty="0"/>
              <a:t>B</a:t>
            </a:r>
          </a:p>
          <a:p>
            <a:pPr marL="342900" indent="-342900">
              <a:buFont typeface="+mj-lt"/>
              <a:buAutoNum type="arabicPeriod"/>
            </a:pPr>
            <a:r>
              <a:rPr lang="en-CA" sz="2400" dirty="0"/>
              <a:t> C (or the 3</a:t>
            </a:r>
            <a:r>
              <a:rPr lang="en-CA" sz="2400" baseline="30000" dirty="0"/>
              <a:t>rd</a:t>
            </a:r>
            <a:r>
              <a:rPr lang="en-CA" sz="2400" dirty="0"/>
              <a:t> option if you have the old version</a:t>
            </a:r>
          </a:p>
          <a:p>
            <a:pPr marL="342900" indent="-342900">
              <a:buFont typeface="+mj-lt"/>
              <a:buAutoNum type="arabicPeriod"/>
            </a:pPr>
            <a:r>
              <a:rPr lang="en-CA" sz="2400" dirty="0"/>
              <a:t> B</a:t>
            </a:r>
          </a:p>
        </p:txBody>
      </p:sp>
    </p:spTree>
    <p:extLst>
      <p:ext uri="{BB962C8B-B14F-4D97-AF65-F5344CB8AC3E}">
        <p14:creationId xmlns:p14="http://schemas.microsoft.com/office/powerpoint/2010/main" val="2255096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ED75-D369-8245-AA3F-BAF78E5504E7}"/>
              </a:ext>
            </a:extLst>
          </p:cNvPr>
          <p:cNvSpPr>
            <a:spLocks noGrp="1"/>
          </p:cNvSpPr>
          <p:nvPr>
            <p:ph type="title"/>
          </p:nvPr>
        </p:nvSpPr>
        <p:spPr>
          <a:xfrm>
            <a:off x="290945" y="286604"/>
            <a:ext cx="10864735" cy="1491866"/>
          </a:xfrm>
        </p:spPr>
        <p:txBody>
          <a:bodyPr>
            <a:normAutofit/>
          </a:bodyPr>
          <a:lstStyle/>
          <a:p>
            <a:r>
              <a:rPr lang="en-CA" dirty="0"/>
              <a:t>Extra practice questions </a:t>
            </a:r>
            <a:br>
              <a:rPr lang="en-CA" dirty="0"/>
            </a:br>
            <a:r>
              <a:rPr lang="en-CA" dirty="0"/>
              <a:t>(if time)</a:t>
            </a:r>
          </a:p>
        </p:txBody>
      </p:sp>
      <p:sp>
        <p:nvSpPr>
          <p:cNvPr id="3" name="Footer Placeholder 2">
            <a:extLst>
              <a:ext uri="{FF2B5EF4-FFF2-40B4-BE49-F238E27FC236}">
                <a16:creationId xmlns:a16="http://schemas.microsoft.com/office/drawing/2014/main" id="{BFDAEC08-278E-E04B-8D79-27AC464A91E3}"/>
              </a:ext>
            </a:extLst>
          </p:cNvPr>
          <p:cNvSpPr>
            <a:spLocks noGrp="1"/>
          </p:cNvSpPr>
          <p:nvPr>
            <p:ph type="ftr" sz="quarter" idx="3"/>
          </p:nvPr>
        </p:nvSpPr>
        <p:spPr/>
        <p:txBody>
          <a:bodyPr/>
          <a:lstStyle/>
          <a:p>
            <a:r>
              <a:rPr lang="en-US"/>
              <a:t>STA130 Instructors, University of Toronto © BY-NC</a:t>
            </a:r>
            <a:endParaRPr lang="en-CA" dirty="0"/>
          </a:p>
        </p:txBody>
      </p:sp>
      <p:pic>
        <p:nvPicPr>
          <p:cNvPr id="1026" name="Picture 2" descr="Foundation review: An ambitious, pricey, uneven sci-fi adaptation | EW.com">
            <a:extLst>
              <a:ext uri="{FF2B5EF4-FFF2-40B4-BE49-F238E27FC236}">
                <a16:creationId xmlns:a16="http://schemas.microsoft.com/office/drawing/2014/main" id="{D2FD130A-8416-EB48-8BAB-D6DE5B7CE4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48" r="34101"/>
          <a:stretch/>
        </p:blipFill>
        <p:spPr bwMode="auto">
          <a:xfrm>
            <a:off x="7912143" y="578223"/>
            <a:ext cx="4136422" cy="57015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6DCDD7-FAD0-8D4B-ABC9-26DA51343956}"/>
              </a:ext>
            </a:extLst>
          </p:cNvPr>
          <p:cNvSpPr txBox="1"/>
          <p:nvPr/>
        </p:nvSpPr>
        <p:spPr>
          <a:xfrm>
            <a:off x="290945" y="1778470"/>
            <a:ext cx="7355540" cy="4524315"/>
          </a:xfrm>
          <a:prstGeom prst="rect">
            <a:avLst/>
          </a:prstGeom>
          <a:noFill/>
        </p:spPr>
        <p:txBody>
          <a:bodyPr wrap="square" rtlCol="0">
            <a:spAutoFit/>
          </a:bodyPr>
          <a:lstStyle/>
          <a:p>
            <a:r>
              <a:rPr lang="en-CA" sz="2400" dirty="0"/>
              <a:t>My partner and I are really enjoying the TV series Foundation (based on Isaac Asimov’s book series). </a:t>
            </a:r>
          </a:p>
          <a:p>
            <a:endParaRPr lang="en-CA" sz="2400" dirty="0"/>
          </a:p>
          <a:p>
            <a:r>
              <a:rPr lang="en-CA" sz="2400" dirty="0"/>
              <a:t>Without giving away too many spoilers, there is a scene where a character correctly guesses the result of a coin flip 6 times in a row and says “Repeated luck is never luck”.  While as a statistician, I’d “never say never”, but I think this is a cool way to demonstrate something about the character, namely that she has some sort of psychic ability. </a:t>
            </a:r>
          </a:p>
          <a:p>
            <a:endParaRPr lang="en-CA" sz="2400" dirty="0"/>
          </a:p>
          <a:p>
            <a:r>
              <a:rPr lang="en-CA" sz="2400" dirty="0"/>
              <a:t>Assume the coin is fair. Could this have just been luck?</a:t>
            </a:r>
          </a:p>
        </p:txBody>
      </p:sp>
    </p:spTree>
    <p:extLst>
      <p:ext uri="{BB962C8B-B14F-4D97-AF65-F5344CB8AC3E}">
        <p14:creationId xmlns:p14="http://schemas.microsoft.com/office/powerpoint/2010/main" val="758811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79F6-8E49-594E-8176-B054BDAC4538}"/>
              </a:ext>
            </a:extLst>
          </p:cNvPr>
          <p:cNvSpPr>
            <a:spLocks noGrp="1"/>
          </p:cNvSpPr>
          <p:nvPr>
            <p:ph type="title"/>
          </p:nvPr>
        </p:nvSpPr>
        <p:spPr/>
        <p:txBody>
          <a:bodyPr/>
          <a:lstStyle/>
          <a:p>
            <a:r>
              <a:rPr lang="en-CA" dirty="0"/>
              <a:t>Question 1: What analyses is this?</a:t>
            </a:r>
          </a:p>
        </p:txBody>
      </p:sp>
      <p:sp>
        <p:nvSpPr>
          <p:cNvPr id="3" name="Footer Placeholder 2">
            <a:extLst>
              <a:ext uri="{FF2B5EF4-FFF2-40B4-BE49-F238E27FC236}">
                <a16:creationId xmlns:a16="http://schemas.microsoft.com/office/drawing/2014/main" id="{C7E520AD-ED6F-B54A-8E84-0CCEA4D55EA1}"/>
              </a:ext>
            </a:extLst>
          </p:cNvPr>
          <p:cNvSpPr>
            <a:spLocks noGrp="1"/>
          </p:cNvSpPr>
          <p:nvPr>
            <p:ph type="ftr" sz="quarter" idx="3"/>
          </p:nvPr>
        </p:nvSpPr>
        <p:spPr/>
        <p:txBody>
          <a:bodyPr/>
          <a:lstStyle/>
          <a:p>
            <a:r>
              <a:rPr lang="en-US"/>
              <a:t>STA130 Instructors, University of Toronto © BY-NC</a:t>
            </a:r>
            <a:endParaRPr lang="en-CA" dirty="0"/>
          </a:p>
        </p:txBody>
      </p:sp>
      <p:pic>
        <p:nvPicPr>
          <p:cNvPr id="4" name="Picture 3" descr="Text&#10;&#10;Description automatically generated with low confidence">
            <a:extLst>
              <a:ext uri="{FF2B5EF4-FFF2-40B4-BE49-F238E27FC236}">
                <a16:creationId xmlns:a16="http://schemas.microsoft.com/office/drawing/2014/main" id="{4064B284-5FDD-CC48-B736-B36388E36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89" y="1940859"/>
            <a:ext cx="7959300" cy="2976282"/>
          </a:xfrm>
          <a:prstGeom prst="rect">
            <a:avLst/>
          </a:prstGeom>
        </p:spPr>
      </p:pic>
    </p:spTree>
    <p:extLst>
      <p:ext uri="{BB962C8B-B14F-4D97-AF65-F5344CB8AC3E}">
        <p14:creationId xmlns:p14="http://schemas.microsoft.com/office/powerpoint/2010/main" val="4245698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79F6-8E49-594E-8176-B054BDAC4538}"/>
              </a:ext>
            </a:extLst>
          </p:cNvPr>
          <p:cNvSpPr>
            <a:spLocks noGrp="1"/>
          </p:cNvSpPr>
          <p:nvPr>
            <p:ph type="title"/>
          </p:nvPr>
        </p:nvSpPr>
        <p:spPr>
          <a:xfrm>
            <a:off x="290945" y="286604"/>
            <a:ext cx="10864735" cy="1488408"/>
          </a:xfrm>
        </p:spPr>
        <p:txBody>
          <a:bodyPr>
            <a:normAutofit/>
          </a:bodyPr>
          <a:lstStyle/>
          <a:p>
            <a:r>
              <a:rPr lang="en-CA" dirty="0"/>
              <a:t>Question 2: What are then null and alternative hypothesis for this analysis?</a:t>
            </a:r>
          </a:p>
        </p:txBody>
      </p:sp>
      <p:sp>
        <p:nvSpPr>
          <p:cNvPr id="3" name="Footer Placeholder 2">
            <a:extLst>
              <a:ext uri="{FF2B5EF4-FFF2-40B4-BE49-F238E27FC236}">
                <a16:creationId xmlns:a16="http://schemas.microsoft.com/office/drawing/2014/main" id="{C7E520AD-ED6F-B54A-8E84-0CCEA4D55EA1}"/>
              </a:ext>
            </a:extLst>
          </p:cNvPr>
          <p:cNvSpPr>
            <a:spLocks noGrp="1"/>
          </p:cNvSpPr>
          <p:nvPr>
            <p:ph type="ftr" sz="quarter" idx="3"/>
          </p:nvPr>
        </p:nvSpPr>
        <p:spPr/>
        <p:txBody>
          <a:bodyPr/>
          <a:lstStyle/>
          <a:p>
            <a:r>
              <a:rPr lang="en-US"/>
              <a:t>STA130 Instructors, University of Toronto © BY-NC</a:t>
            </a:r>
            <a:endParaRPr lang="en-CA" dirty="0"/>
          </a:p>
        </p:txBody>
      </p:sp>
    </p:spTree>
    <p:extLst>
      <p:ext uri="{BB962C8B-B14F-4D97-AF65-F5344CB8AC3E}">
        <p14:creationId xmlns:p14="http://schemas.microsoft.com/office/powerpoint/2010/main" val="3160117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79F6-8E49-594E-8176-B054BDAC4538}"/>
              </a:ext>
            </a:extLst>
          </p:cNvPr>
          <p:cNvSpPr>
            <a:spLocks noGrp="1"/>
          </p:cNvSpPr>
          <p:nvPr>
            <p:ph type="title"/>
          </p:nvPr>
        </p:nvSpPr>
        <p:spPr>
          <a:xfrm>
            <a:off x="127641" y="-239869"/>
            <a:ext cx="11703831" cy="1703562"/>
          </a:xfrm>
        </p:spPr>
        <p:txBody>
          <a:bodyPr>
            <a:normAutofit/>
          </a:bodyPr>
          <a:lstStyle/>
          <a:p>
            <a:r>
              <a:rPr lang="en-CA" dirty="0"/>
              <a:t>Question 3: Calculate the p-value for this investigation, based on the information below</a:t>
            </a:r>
          </a:p>
        </p:txBody>
      </p:sp>
      <p:sp>
        <p:nvSpPr>
          <p:cNvPr id="3" name="Footer Placeholder 2">
            <a:extLst>
              <a:ext uri="{FF2B5EF4-FFF2-40B4-BE49-F238E27FC236}">
                <a16:creationId xmlns:a16="http://schemas.microsoft.com/office/drawing/2014/main" id="{C7E520AD-ED6F-B54A-8E84-0CCEA4D55EA1}"/>
              </a:ext>
            </a:extLst>
          </p:cNvPr>
          <p:cNvSpPr>
            <a:spLocks noGrp="1"/>
          </p:cNvSpPr>
          <p:nvPr>
            <p:ph type="ftr" sz="quarter" idx="3"/>
          </p:nvPr>
        </p:nvSpPr>
        <p:spPr/>
        <p:txBody>
          <a:bodyPr/>
          <a:lstStyle/>
          <a:p>
            <a:r>
              <a:rPr lang="en-US"/>
              <a:t>STA130 Instructors, University of Toronto © BY-NC</a:t>
            </a:r>
            <a:endParaRPr lang="en-CA" dirty="0"/>
          </a:p>
        </p:txBody>
      </p:sp>
      <p:pic>
        <p:nvPicPr>
          <p:cNvPr id="5" name="Picture 4" descr="Text&#10;&#10;Description automatically generated">
            <a:extLst>
              <a:ext uri="{FF2B5EF4-FFF2-40B4-BE49-F238E27FC236}">
                <a16:creationId xmlns:a16="http://schemas.microsoft.com/office/drawing/2014/main" id="{E412ECD1-750A-5F4F-B251-497B5118D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45" y="1421535"/>
            <a:ext cx="6082146" cy="1750921"/>
          </a:xfrm>
          <a:prstGeom prst="rect">
            <a:avLst/>
          </a:prstGeom>
        </p:spPr>
      </p:pic>
      <p:pic>
        <p:nvPicPr>
          <p:cNvPr id="7" name="Picture 6" descr="Chart, histogram&#10;&#10;Description automatically generated">
            <a:extLst>
              <a:ext uri="{FF2B5EF4-FFF2-40B4-BE49-F238E27FC236}">
                <a16:creationId xmlns:a16="http://schemas.microsoft.com/office/drawing/2014/main" id="{DA3E5CC2-7182-644B-9FD2-758834E64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655" y="2564843"/>
            <a:ext cx="6424324" cy="3932940"/>
          </a:xfrm>
          <a:prstGeom prst="rect">
            <a:avLst/>
          </a:prstGeom>
        </p:spPr>
      </p:pic>
      <p:pic>
        <p:nvPicPr>
          <p:cNvPr id="9" name="Picture 8" descr="Table&#10;&#10;Description automatically generated">
            <a:extLst>
              <a:ext uri="{FF2B5EF4-FFF2-40B4-BE49-F238E27FC236}">
                <a16:creationId xmlns:a16="http://schemas.microsoft.com/office/drawing/2014/main" id="{6E01D96F-7AC7-2142-8486-F38D50DAF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45" y="3184934"/>
            <a:ext cx="2356069" cy="3312848"/>
          </a:xfrm>
          <a:prstGeom prst="rect">
            <a:avLst/>
          </a:prstGeom>
        </p:spPr>
      </p:pic>
    </p:spTree>
    <p:extLst>
      <p:ext uri="{BB962C8B-B14F-4D97-AF65-F5344CB8AC3E}">
        <p14:creationId xmlns:p14="http://schemas.microsoft.com/office/powerpoint/2010/main" val="2745890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15A4-D67E-F347-AD24-A101F6C52A06}"/>
              </a:ext>
            </a:extLst>
          </p:cNvPr>
          <p:cNvSpPr>
            <a:spLocks noGrp="1"/>
          </p:cNvSpPr>
          <p:nvPr>
            <p:ph type="title"/>
          </p:nvPr>
        </p:nvSpPr>
        <p:spPr/>
        <p:txBody>
          <a:bodyPr/>
          <a:lstStyle/>
          <a:p>
            <a:r>
              <a:rPr lang="en-US" dirty="0"/>
              <a:t>The plan for this session</a:t>
            </a:r>
          </a:p>
        </p:txBody>
      </p:sp>
      <p:sp>
        <p:nvSpPr>
          <p:cNvPr id="3" name="Footer Placeholder 2">
            <a:extLst>
              <a:ext uri="{FF2B5EF4-FFF2-40B4-BE49-F238E27FC236}">
                <a16:creationId xmlns:a16="http://schemas.microsoft.com/office/drawing/2014/main" id="{C4B642C4-B4AF-394F-8314-20FFF3398FBD}"/>
              </a:ext>
            </a:extLst>
          </p:cNvPr>
          <p:cNvSpPr>
            <a:spLocks noGrp="1"/>
          </p:cNvSpPr>
          <p:nvPr>
            <p:ph type="ftr" sz="quarter" idx="3"/>
          </p:nvPr>
        </p:nvSpPr>
        <p:spPr/>
        <p:txBody>
          <a:bodyPr/>
          <a:lstStyle/>
          <a:p>
            <a:r>
              <a:rPr lang="en-US"/>
              <a:t>STA130 Instructors, University of Toronto © BY-NC</a:t>
            </a:r>
            <a:endParaRPr lang="en-CA" dirty="0"/>
          </a:p>
        </p:txBody>
      </p:sp>
      <p:sp>
        <p:nvSpPr>
          <p:cNvPr id="4" name="TextBox 3">
            <a:extLst>
              <a:ext uri="{FF2B5EF4-FFF2-40B4-BE49-F238E27FC236}">
                <a16:creationId xmlns:a16="http://schemas.microsoft.com/office/drawing/2014/main" id="{D5DAB4FD-49FF-5D4E-A3C8-A9119971AADF}"/>
              </a:ext>
            </a:extLst>
          </p:cNvPr>
          <p:cNvSpPr txBox="1"/>
          <p:nvPr/>
        </p:nvSpPr>
        <p:spPr>
          <a:xfrm>
            <a:off x="373518" y="1425387"/>
            <a:ext cx="10782162" cy="3970318"/>
          </a:xfrm>
          <a:prstGeom prst="rect">
            <a:avLst/>
          </a:prstGeom>
          <a:noFill/>
        </p:spPr>
        <p:txBody>
          <a:bodyPr wrap="square" rtlCol="0">
            <a:spAutoFit/>
          </a:bodyPr>
          <a:lstStyle/>
          <a:p>
            <a:pPr marL="285750" indent="-285750">
              <a:buFont typeface="Arial" panose="020B0604020202020204" pitchFamily="34" charset="0"/>
              <a:buChar char="•"/>
            </a:pPr>
            <a:r>
              <a:rPr lang="en-US" sz="2800" strike="sngStrike" dirty="0"/>
              <a:t>Your feedback from the mid-semester survey</a:t>
            </a:r>
          </a:p>
          <a:p>
            <a:pPr marL="742950" lvl="1" indent="-285750">
              <a:buFont typeface="Arial" panose="020B0604020202020204" pitchFamily="34" charset="0"/>
              <a:buChar char="•"/>
            </a:pPr>
            <a:r>
              <a:rPr lang="en-US" sz="2800" i="1" dirty="0"/>
              <a:t>We decided to move this to the next module to give more revision time today, seeing as one of the pieces of feedback was, that you would like to see more examples.</a:t>
            </a:r>
          </a:p>
          <a:p>
            <a:pPr marL="285750" indent="-285750">
              <a:buFont typeface="Arial" panose="020B0604020202020204" pitchFamily="34" charset="0"/>
              <a:buChar char="•"/>
            </a:pPr>
            <a:r>
              <a:rPr lang="en-US" sz="2800" dirty="0"/>
              <a:t>Midterm assessment information</a:t>
            </a:r>
          </a:p>
          <a:p>
            <a:pPr marL="285750" indent="-285750">
              <a:buFont typeface="Arial" panose="020B0604020202020204" pitchFamily="34" charset="0"/>
              <a:buChar char="•"/>
            </a:pPr>
            <a:r>
              <a:rPr lang="en-US" sz="2800" dirty="0"/>
              <a:t>A </a:t>
            </a:r>
            <a:r>
              <a:rPr lang="en-US" sz="2800" dirty="0" err="1"/>
              <a:t>spooooooky</a:t>
            </a:r>
            <a:r>
              <a:rPr lang="en-US" sz="2800" dirty="0"/>
              <a:t>, </a:t>
            </a:r>
            <a:r>
              <a:rPr lang="en-US" sz="2800" dirty="0" err="1"/>
              <a:t>statsy</a:t>
            </a:r>
            <a:r>
              <a:rPr lang="en-US" sz="2800" dirty="0"/>
              <a:t>, social event for the mentorship program</a:t>
            </a:r>
          </a:p>
          <a:p>
            <a:pPr marL="285750" indent="-285750">
              <a:buFont typeface="Arial" panose="020B0604020202020204" pitchFamily="34" charset="0"/>
              <a:buChar char="•"/>
            </a:pPr>
            <a:r>
              <a:rPr lang="en-US" sz="2800" dirty="0"/>
              <a:t>Revision activity (whole class)</a:t>
            </a:r>
          </a:p>
          <a:p>
            <a:pPr marL="285750" indent="-285750">
              <a:buFont typeface="Arial" panose="020B0604020202020204" pitchFamily="34" charset="0"/>
              <a:buChar char="•"/>
            </a:pPr>
            <a:r>
              <a:rPr lang="en-US" sz="2800" dirty="0"/>
              <a:t>Office hour</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530443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5582-1EE8-CD44-95BF-3F912131DB6C}"/>
              </a:ext>
            </a:extLst>
          </p:cNvPr>
          <p:cNvSpPr>
            <a:spLocks noGrp="1"/>
          </p:cNvSpPr>
          <p:nvPr>
            <p:ph type="title"/>
          </p:nvPr>
        </p:nvSpPr>
        <p:spPr>
          <a:xfrm>
            <a:off x="271747" y="286604"/>
            <a:ext cx="11648506" cy="1572736"/>
          </a:xfrm>
        </p:spPr>
        <p:txBody>
          <a:bodyPr>
            <a:noAutofit/>
          </a:bodyPr>
          <a:lstStyle/>
          <a:p>
            <a:r>
              <a:rPr lang="en-CA" dirty="0"/>
              <a:t>Extra practice questions continued: </a:t>
            </a:r>
            <a:br>
              <a:rPr lang="en-CA" dirty="0"/>
            </a:br>
            <a:r>
              <a:rPr lang="en-CA" dirty="0"/>
              <a:t>NOT the Squid Game</a:t>
            </a:r>
          </a:p>
        </p:txBody>
      </p:sp>
      <p:sp>
        <p:nvSpPr>
          <p:cNvPr id="3" name="Footer Placeholder 2">
            <a:extLst>
              <a:ext uri="{FF2B5EF4-FFF2-40B4-BE49-F238E27FC236}">
                <a16:creationId xmlns:a16="http://schemas.microsoft.com/office/drawing/2014/main" id="{69049B01-968C-1A43-A930-3944FFA4224C}"/>
              </a:ext>
            </a:extLst>
          </p:cNvPr>
          <p:cNvSpPr>
            <a:spLocks noGrp="1"/>
          </p:cNvSpPr>
          <p:nvPr>
            <p:ph type="ftr" sz="quarter" idx="3"/>
          </p:nvPr>
        </p:nvSpPr>
        <p:spPr/>
        <p:txBody>
          <a:bodyPr/>
          <a:lstStyle/>
          <a:p>
            <a:r>
              <a:rPr lang="en-US"/>
              <a:t>STA130 Instructors, University of Toronto © BY-NC</a:t>
            </a:r>
            <a:endParaRPr lang="en-CA" dirty="0"/>
          </a:p>
        </p:txBody>
      </p:sp>
      <p:sp>
        <p:nvSpPr>
          <p:cNvPr id="4" name="Rectangle 3">
            <a:extLst>
              <a:ext uri="{FF2B5EF4-FFF2-40B4-BE49-F238E27FC236}">
                <a16:creationId xmlns:a16="http://schemas.microsoft.com/office/drawing/2014/main" id="{8BCACF04-9CE6-6646-BD6D-F08E77315216}"/>
              </a:ext>
            </a:extLst>
          </p:cNvPr>
          <p:cNvSpPr/>
          <p:nvPr/>
        </p:nvSpPr>
        <p:spPr>
          <a:xfrm>
            <a:off x="271747" y="2179973"/>
            <a:ext cx="9011073" cy="3785652"/>
          </a:xfrm>
          <a:prstGeom prst="rect">
            <a:avLst/>
          </a:prstGeom>
        </p:spPr>
        <p:txBody>
          <a:bodyPr wrap="square">
            <a:spAutoFit/>
          </a:bodyPr>
          <a:lstStyle/>
          <a:p>
            <a:r>
              <a:rPr lang="en-CA" sz="2400" dirty="0"/>
              <a:t>Suppose, for their own amusement, a secretive group of rich people create a series of games with life or death consequences for the players. Further suppose that one of these games involves a bridge of with 18 pairs of glass tiles. One tile of each pair can hold the weight of a person while the other cannot. Suppose, to test out the game concept, that the staff were asked to play a 'non-lethal' version of the game 24 times to get a grip on how many players were likely to survive. They played with 16 starting numbers of players. Assume that once one player made it across, all the players behind that play would also cross safely and there was no sabotaging of other players.</a:t>
            </a:r>
          </a:p>
        </p:txBody>
      </p:sp>
      <p:graphicFrame>
        <p:nvGraphicFramePr>
          <p:cNvPr id="5" name="Table 5">
            <a:extLst>
              <a:ext uri="{FF2B5EF4-FFF2-40B4-BE49-F238E27FC236}">
                <a16:creationId xmlns:a16="http://schemas.microsoft.com/office/drawing/2014/main" id="{FF54A345-34C2-964B-9532-FA2C4B0BFCC5}"/>
              </a:ext>
            </a:extLst>
          </p:cNvPr>
          <p:cNvGraphicFramePr>
            <a:graphicFrameLocks noGrp="1"/>
          </p:cNvGraphicFramePr>
          <p:nvPr>
            <p:extLst>
              <p:ext uri="{D42A27DB-BD31-4B8C-83A1-F6EECF244321}">
                <p14:modId xmlns:p14="http://schemas.microsoft.com/office/powerpoint/2010/main" val="4146851210"/>
              </p:ext>
            </p:extLst>
          </p:nvPr>
        </p:nvGraphicFramePr>
        <p:xfrm>
          <a:off x="9535452" y="1769601"/>
          <a:ext cx="1781734" cy="4072208"/>
        </p:xfrm>
        <a:graphic>
          <a:graphicData uri="http://schemas.openxmlformats.org/drawingml/2006/table">
            <a:tbl>
              <a:tblPr firstRow="1" bandRow="1">
                <a:tableStyleId>{5C22544A-7EE6-4342-B048-85BDC9FD1C3A}</a:tableStyleId>
              </a:tblPr>
              <a:tblGrid>
                <a:gridCol w="765931">
                  <a:extLst>
                    <a:ext uri="{9D8B030D-6E8A-4147-A177-3AD203B41FA5}">
                      <a16:colId xmlns:a16="http://schemas.microsoft.com/office/drawing/2014/main" val="1130235129"/>
                    </a:ext>
                  </a:extLst>
                </a:gridCol>
                <a:gridCol w="208280">
                  <a:extLst>
                    <a:ext uri="{9D8B030D-6E8A-4147-A177-3AD203B41FA5}">
                      <a16:colId xmlns:a16="http://schemas.microsoft.com/office/drawing/2014/main" val="1715257416"/>
                    </a:ext>
                  </a:extLst>
                </a:gridCol>
                <a:gridCol w="807523">
                  <a:extLst>
                    <a:ext uri="{9D8B030D-6E8A-4147-A177-3AD203B41FA5}">
                      <a16:colId xmlns:a16="http://schemas.microsoft.com/office/drawing/2014/main" val="3551155960"/>
                    </a:ext>
                  </a:extLst>
                </a:gridCol>
              </a:tblGrid>
              <a:tr h="743732">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354180388"/>
                  </a:ext>
                </a:extLst>
              </a:tr>
              <a:tr h="187273">
                <a:tc>
                  <a:txBody>
                    <a:bodyPr/>
                    <a:lstStyle/>
                    <a:p>
                      <a:endParaRPr lang="en-CA"/>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CA"/>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9331719"/>
                  </a:ext>
                </a:extLst>
              </a:tr>
              <a:tr h="743732">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10512516"/>
                  </a:ext>
                </a:extLst>
              </a:tr>
              <a:tr h="231726">
                <a:tc>
                  <a:txBody>
                    <a:bodyPr/>
                    <a:lstStyle/>
                    <a:p>
                      <a:endParaRPr lang="en-CA"/>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979834"/>
                  </a:ext>
                </a:extLst>
              </a:tr>
              <a:tr h="743732">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33778302"/>
                  </a:ext>
                </a:extLst>
              </a:tr>
              <a:tr h="264304">
                <a:tc>
                  <a:txBody>
                    <a:bodyPr/>
                    <a:lstStyle/>
                    <a:p>
                      <a:endParaRPr lang="en-CA"/>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CA"/>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2757028"/>
                  </a:ext>
                </a:extLst>
              </a:tr>
              <a:tr h="743732">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085985135"/>
                  </a:ext>
                </a:extLst>
              </a:tr>
            </a:tbl>
          </a:graphicData>
        </a:graphic>
      </p:graphicFrame>
    </p:spTree>
    <p:extLst>
      <p:ext uri="{BB962C8B-B14F-4D97-AF65-F5344CB8AC3E}">
        <p14:creationId xmlns:p14="http://schemas.microsoft.com/office/powerpoint/2010/main" val="1490439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79F6-8E49-594E-8176-B054BDAC4538}"/>
              </a:ext>
            </a:extLst>
          </p:cNvPr>
          <p:cNvSpPr>
            <a:spLocks noGrp="1"/>
          </p:cNvSpPr>
          <p:nvPr>
            <p:ph type="title"/>
          </p:nvPr>
        </p:nvSpPr>
        <p:spPr>
          <a:xfrm>
            <a:off x="290946" y="286604"/>
            <a:ext cx="11648506" cy="1907956"/>
          </a:xfrm>
        </p:spPr>
        <p:txBody>
          <a:bodyPr>
            <a:noAutofit/>
          </a:bodyPr>
          <a:lstStyle/>
          <a:p>
            <a:r>
              <a:rPr lang="en-CA" dirty="0"/>
              <a:t>Question 4: What was the minimum, maximum and average number of players that survived, in these tests?</a:t>
            </a:r>
          </a:p>
        </p:txBody>
      </p:sp>
      <p:sp>
        <p:nvSpPr>
          <p:cNvPr id="3" name="Footer Placeholder 2">
            <a:extLst>
              <a:ext uri="{FF2B5EF4-FFF2-40B4-BE49-F238E27FC236}">
                <a16:creationId xmlns:a16="http://schemas.microsoft.com/office/drawing/2014/main" id="{C7E520AD-ED6F-B54A-8E84-0CCEA4D55EA1}"/>
              </a:ext>
            </a:extLst>
          </p:cNvPr>
          <p:cNvSpPr>
            <a:spLocks noGrp="1"/>
          </p:cNvSpPr>
          <p:nvPr>
            <p:ph type="ftr" sz="quarter" idx="3"/>
          </p:nvPr>
        </p:nvSpPr>
        <p:spPr/>
        <p:txBody>
          <a:bodyPr/>
          <a:lstStyle/>
          <a:p>
            <a:r>
              <a:rPr lang="en-US"/>
              <a:t>STA130 Instructors, University of Toronto © BY-NC</a:t>
            </a:r>
            <a:endParaRPr lang="en-CA" dirty="0"/>
          </a:p>
        </p:txBody>
      </p:sp>
      <p:pic>
        <p:nvPicPr>
          <p:cNvPr id="5" name="Picture 4" descr="Text&#10;&#10;Description automatically generated with low confidence">
            <a:extLst>
              <a:ext uri="{FF2B5EF4-FFF2-40B4-BE49-F238E27FC236}">
                <a16:creationId xmlns:a16="http://schemas.microsoft.com/office/drawing/2014/main" id="{F47E6568-9AD1-1A45-9B4D-F6F66A603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7399" y="2194560"/>
            <a:ext cx="5435600" cy="3695700"/>
          </a:xfrm>
          <a:prstGeom prst="rect">
            <a:avLst/>
          </a:prstGeom>
        </p:spPr>
      </p:pic>
    </p:spTree>
    <p:extLst>
      <p:ext uri="{BB962C8B-B14F-4D97-AF65-F5344CB8AC3E}">
        <p14:creationId xmlns:p14="http://schemas.microsoft.com/office/powerpoint/2010/main" val="3928152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79F6-8E49-594E-8176-B054BDAC4538}"/>
              </a:ext>
            </a:extLst>
          </p:cNvPr>
          <p:cNvSpPr>
            <a:spLocks noGrp="1"/>
          </p:cNvSpPr>
          <p:nvPr>
            <p:ph type="title"/>
          </p:nvPr>
        </p:nvSpPr>
        <p:spPr>
          <a:xfrm>
            <a:off x="290946" y="286604"/>
            <a:ext cx="11648506" cy="1435318"/>
          </a:xfrm>
        </p:spPr>
        <p:txBody>
          <a:bodyPr>
            <a:noAutofit/>
          </a:bodyPr>
          <a:lstStyle/>
          <a:p>
            <a:r>
              <a:rPr lang="en-CA" dirty="0"/>
              <a:t>Question 5: What analysis is being conducted in the chunk below?</a:t>
            </a:r>
          </a:p>
        </p:txBody>
      </p:sp>
      <p:sp>
        <p:nvSpPr>
          <p:cNvPr id="3" name="Footer Placeholder 2">
            <a:extLst>
              <a:ext uri="{FF2B5EF4-FFF2-40B4-BE49-F238E27FC236}">
                <a16:creationId xmlns:a16="http://schemas.microsoft.com/office/drawing/2014/main" id="{C7E520AD-ED6F-B54A-8E84-0CCEA4D55EA1}"/>
              </a:ext>
            </a:extLst>
          </p:cNvPr>
          <p:cNvSpPr>
            <a:spLocks noGrp="1"/>
          </p:cNvSpPr>
          <p:nvPr>
            <p:ph type="ftr" sz="quarter" idx="3"/>
          </p:nvPr>
        </p:nvSpPr>
        <p:spPr/>
        <p:txBody>
          <a:bodyPr/>
          <a:lstStyle/>
          <a:p>
            <a:r>
              <a:rPr lang="en-US"/>
              <a:t>STA130 Instructors, University of Toronto © BY-NC</a:t>
            </a:r>
            <a:endParaRPr lang="en-CA" dirty="0"/>
          </a:p>
        </p:txBody>
      </p:sp>
      <p:pic>
        <p:nvPicPr>
          <p:cNvPr id="6" name="Picture 5" descr="Graphical user interface, text&#10;&#10;Description automatically generated">
            <a:extLst>
              <a:ext uri="{FF2B5EF4-FFF2-40B4-BE49-F238E27FC236}">
                <a16:creationId xmlns:a16="http://schemas.microsoft.com/office/drawing/2014/main" id="{9E58EA0F-91AE-1142-AD21-21848AF6E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680" y="2101204"/>
            <a:ext cx="8180640" cy="3676238"/>
          </a:xfrm>
          <a:prstGeom prst="rect">
            <a:avLst/>
          </a:prstGeom>
        </p:spPr>
      </p:pic>
    </p:spTree>
    <p:extLst>
      <p:ext uri="{BB962C8B-B14F-4D97-AF65-F5344CB8AC3E}">
        <p14:creationId xmlns:p14="http://schemas.microsoft.com/office/powerpoint/2010/main" val="18145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79F6-8E49-594E-8176-B054BDAC4538}"/>
              </a:ext>
            </a:extLst>
          </p:cNvPr>
          <p:cNvSpPr>
            <a:spLocks noGrp="1"/>
          </p:cNvSpPr>
          <p:nvPr>
            <p:ph type="title"/>
          </p:nvPr>
        </p:nvSpPr>
        <p:spPr>
          <a:xfrm>
            <a:off x="290946" y="286604"/>
            <a:ext cx="11648506" cy="1435318"/>
          </a:xfrm>
        </p:spPr>
        <p:txBody>
          <a:bodyPr>
            <a:noAutofit/>
          </a:bodyPr>
          <a:lstStyle/>
          <a:p>
            <a:r>
              <a:rPr lang="en-CA" dirty="0"/>
              <a:t>Question 6: Interpret the 95% confidence interval for this investigation.</a:t>
            </a:r>
          </a:p>
        </p:txBody>
      </p:sp>
      <p:sp>
        <p:nvSpPr>
          <p:cNvPr id="3" name="Footer Placeholder 2">
            <a:extLst>
              <a:ext uri="{FF2B5EF4-FFF2-40B4-BE49-F238E27FC236}">
                <a16:creationId xmlns:a16="http://schemas.microsoft.com/office/drawing/2014/main" id="{C7E520AD-ED6F-B54A-8E84-0CCEA4D55EA1}"/>
              </a:ext>
            </a:extLst>
          </p:cNvPr>
          <p:cNvSpPr>
            <a:spLocks noGrp="1"/>
          </p:cNvSpPr>
          <p:nvPr>
            <p:ph type="ftr" sz="quarter" idx="3"/>
          </p:nvPr>
        </p:nvSpPr>
        <p:spPr/>
        <p:txBody>
          <a:bodyPr/>
          <a:lstStyle/>
          <a:p>
            <a:r>
              <a:rPr lang="en-US"/>
              <a:t>STA130 Instructors, University of Toronto © BY-NC</a:t>
            </a:r>
            <a:endParaRPr lang="en-CA" dirty="0"/>
          </a:p>
        </p:txBody>
      </p:sp>
      <p:pic>
        <p:nvPicPr>
          <p:cNvPr id="5" name="Picture 4" descr="A picture containing table&#10;&#10;Description automatically generated">
            <a:extLst>
              <a:ext uri="{FF2B5EF4-FFF2-40B4-BE49-F238E27FC236}">
                <a16:creationId xmlns:a16="http://schemas.microsoft.com/office/drawing/2014/main" id="{CBD56A30-65D2-354F-9415-5D4EBCCCB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65" y="2847221"/>
            <a:ext cx="11029069" cy="1707079"/>
          </a:xfrm>
          <a:prstGeom prst="rect">
            <a:avLst/>
          </a:prstGeom>
        </p:spPr>
      </p:pic>
    </p:spTree>
    <p:extLst>
      <p:ext uri="{BB962C8B-B14F-4D97-AF65-F5344CB8AC3E}">
        <p14:creationId xmlns:p14="http://schemas.microsoft.com/office/powerpoint/2010/main" val="2226083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79F6-8E49-594E-8176-B054BDAC4538}"/>
              </a:ext>
            </a:extLst>
          </p:cNvPr>
          <p:cNvSpPr>
            <a:spLocks noGrp="1"/>
          </p:cNvSpPr>
          <p:nvPr>
            <p:ph type="title"/>
          </p:nvPr>
        </p:nvSpPr>
        <p:spPr>
          <a:xfrm>
            <a:off x="290946" y="286604"/>
            <a:ext cx="11648506" cy="827720"/>
          </a:xfrm>
        </p:spPr>
        <p:txBody>
          <a:bodyPr>
            <a:noAutofit/>
          </a:bodyPr>
          <a:lstStyle/>
          <a:p>
            <a:r>
              <a:rPr lang="en-CA" dirty="0"/>
              <a:t>Question 7:</a:t>
            </a:r>
          </a:p>
        </p:txBody>
      </p:sp>
      <p:sp>
        <p:nvSpPr>
          <p:cNvPr id="3" name="Footer Placeholder 2">
            <a:extLst>
              <a:ext uri="{FF2B5EF4-FFF2-40B4-BE49-F238E27FC236}">
                <a16:creationId xmlns:a16="http://schemas.microsoft.com/office/drawing/2014/main" id="{C7E520AD-ED6F-B54A-8E84-0CCEA4D55EA1}"/>
              </a:ext>
            </a:extLst>
          </p:cNvPr>
          <p:cNvSpPr>
            <a:spLocks noGrp="1"/>
          </p:cNvSpPr>
          <p:nvPr>
            <p:ph type="ftr" sz="quarter" idx="3"/>
          </p:nvPr>
        </p:nvSpPr>
        <p:spPr/>
        <p:txBody>
          <a:bodyPr/>
          <a:lstStyle/>
          <a:p>
            <a:r>
              <a:rPr lang="en-US"/>
              <a:t>STA130 Instructors, University of Toronto © BY-NC</a:t>
            </a:r>
            <a:endParaRPr lang="en-CA" dirty="0"/>
          </a:p>
        </p:txBody>
      </p:sp>
      <p:sp>
        <p:nvSpPr>
          <p:cNvPr id="4" name="Rectangle 3">
            <a:extLst>
              <a:ext uri="{FF2B5EF4-FFF2-40B4-BE49-F238E27FC236}">
                <a16:creationId xmlns:a16="http://schemas.microsoft.com/office/drawing/2014/main" id="{5306786D-5BA9-D841-91C6-D60ACF7BED7C}"/>
              </a:ext>
            </a:extLst>
          </p:cNvPr>
          <p:cNvSpPr/>
          <p:nvPr/>
        </p:nvSpPr>
        <p:spPr>
          <a:xfrm>
            <a:off x="290946" y="1120676"/>
            <a:ext cx="11099865" cy="4031873"/>
          </a:xfrm>
          <a:prstGeom prst="rect">
            <a:avLst/>
          </a:prstGeom>
        </p:spPr>
        <p:txBody>
          <a:bodyPr wrap="square">
            <a:spAutoFit/>
          </a:bodyPr>
          <a:lstStyle/>
          <a:p>
            <a:r>
              <a:rPr lang="en-CA" sz="3200" dirty="0"/>
              <a:t>Suppose someone claimed they thought 9 people would survive on average, when 16 people played (i.e., 56.25%) and you were going to set up a hypothesis test using their claim as your null hypothesis value.</a:t>
            </a:r>
          </a:p>
          <a:p>
            <a:endParaRPr lang="en-CA" sz="3200" dirty="0"/>
          </a:p>
          <a:p>
            <a:r>
              <a:rPr lang="en-CA" sz="3200" dirty="0"/>
              <a:t>What could you predict about your results for the hypothesis test with a significance cut-off of 5%, before conducting it, based on your 95% confidence interval?</a:t>
            </a:r>
          </a:p>
        </p:txBody>
      </p:sp>
    </p:spTree>
    <p:extLst>
      <p:ext uri="{BB962C8B-B14F-4D97-AF65-F5344CB8AC3E}">
        <p14:creationId xmlns:p14="http://schemas.microsoft.com/office/powerpoint/2010/main" val="1114614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9817-0F9B-F145-91E2-53BFEAACBFD6}"/>
              </a:ext>
            </a:extLst>
          </p:cNvPr>
          <p:cNvSpPr>
            <a:spLocks noGrp="1"/>
          </p:cNvSpPr>
          <p:nvPr>
            <p:ph type="title"/>
          </p:nvPr>
        </p:nvSpPr>
        <p:spPr/>
        <p:txBody>
          <a:bodyPr/>
          <a:lstStyle/>
          <a:p>
            <a:r>
              <a:rPr lang="en-CA" dirty="0"/>
              <a:t>Answer Key (Extra pop culture questions)</a:t>
            </a:r>
          </a:p>
        </p:txBody>
      </p:sp>
      <p:sp>
        <p:nvSpPr>
          <p:cNvPr id="3" name="Footer Placeholder 2">
            <a:extLst>
              <a:ext uri="{FF2B5EF4-FFF2-40B4-BE49-F238E27FC236}">
                <a16:creationId xmlns:a16="http://schemas.microsoft.com/office/drawing/2014/main" id="{5911C4BF-62E6-424F-9AAE-167EFB9BA8A7}"/>
              </a:ext>
            </a:extLst>
          </p:cNvPr>
          <p:cNvSpPr>
            <a:spLocks noGrp="1"/>
          </p:cNvSpPr>
          <p:nvPr>
            <p:ph type="ftr" sz="quarter" idx="3"/>
          </p:nvPr>
        </p:nvSpPr>
        <p:spPr/>
        <p:txBody>
          <a:bodyPr/>
          <a:lstStyle/>
          <a:p>
            <a:r>
              <a:rPr lang="en-US"/>
              <a:t>STA130 Instructors, University of Toronto © BY-NC</a:t>
            </a:r>
            <a:endParaRPr lang="en-CA" dirty="0"/>
          </a:p>
        </p:txBody>
      </p:sp>
      <p:sp>
        <p:nvSpPr>
          <p:cNvPr id="4" name="TextBox 3">
            <a:extLst>
              <a:ext uri="{FF2B5EF4-FFF2-40B4-BE49-F238E27FC236}">
                <a16:creationId xmlns:a16="http://schemas.microsoft.com/office/drawing/2014/main" id="{70499549-9BD0-6C46-BD1B-7392388DE9B2}"/>
              </a:ext>
            </a:extLst>
          </p:cNvPr>
          <p:cNvSpPr txBox="1"/>
          <p:nvPr/>
        </p:nvSpPr>
        <p:spPr>
          <a:xfrm>
            <a:off x="290945" y="1304365"/>
            <a:ext cx="9928820" cy="4893647"/>
          </a:xfrm>
          <a:prstGeom prst="rect">
            <a:avLst/>
          </a:prstGeom>
          <a:noFill/>
        </p:spPr>
        <p:txBody>
          <a:bodyPr wrap="square" rtlCol="0">
            <a:spAutoFit/>
          </a:bodyPr>
          <a:lstStyle/>
          <a:p>
            <a:pPr marL="342900" indent="-342900">
              <a:buFont typeface="+mj-lt"/>
              <a:buAutoNum type="arabicPeriod"/>
            </a:pPr>
            <a:r>
              <a:rPr lang="en-CA" sz="2400" dirty="0"/>
              <a:t>Hypothesis test on a single proportion</a:t>
            </a:r>
          </a:p>
          <a:p>
            <a:pPr marL="342900" indent="-342900">
              <a:buFont typeface="+mj-lt"/>
              <a:buAutoNum type="arabicPeriod"/>
            </a:pPr>
            <a:r>
              <a:rPr lang="en-CA" sz="2400" dirty="0"/>
              <a:t>H</a:t>
            </a:r>
            <a:r>
              <a:rPr lang="en-CA" sz="2400" baseline="-25000" dirty="0"/>
              <a:t>0</a:t>
            </a:r>
            <a:r>
              <a:rPr lang="en-CA" sz="2400" dirty="0"/>
              <a:t>: </a:t>
            </a:r>
            <a:r>
              <a:rPr lang="en-CA" sz="2400" dirty="0" err="1"/>
              <a:t>p</a:t>
            </a:r>
            <a:r>
              <a:rPr lang="en-CA" sz="2400" baseline="-25000" dirty="0" err="1"/>
              <a:t>correct</a:t>
            </a:r>
            <a:r>
              <a:rPr lang="en-CA" sz="2400" baseline="-25000" dirty="0"/>
              <a:t> guesses</a:t>
            </a:r>
            <a:r>
              <a:rPr lang="en-CA" sz="2400" dirty="0"/>
              <a:t> = 0.5; H</a:t>
            </a:r>
            <a:r>
              <a:rPr lang="en-CA" sz="2400" baseline="-25000" dirty="0"/>
              <a:t>A</a:t>
            </a:r>
            <a:r>
              <a:rPr lang="en-CA" sz="2400" dirty="0"/>
              <a:t>: </a:t>
            </a:r>
            <a:r>
              <a:rPr lang="en-CA" sz="2400" dirty="0" err="1"/>
              <a:t>p</a:t>
            </a:r>
            <a:r>
              <a:rPr lang="en-CA" sz="2400" baseline="-25000" dirty="0" err="1"/>
              <a:t>correct</a:t>
            </a:r>
            <a:r>
              <a:rPr lang="en-CA" sz="2400" baseline="-25000" dirty="0"/>
              <a:t> guesses</a:t>
            </a:r>
            <a:r>
              <a:rPr lang="en-CA" sz="2400" dirty="0"/>
              <a:t> ≠ 0.5</a:t>
            </a:r>
          </a:p>
          <a:p>
            <a:pPr marL="342900" indent="-342900">
              <a:buFont typeface="+mj-lt"/>
              <a:buAutoNum type="arabicPeriod"/>
            </a:pPr>
            <a:r>
              <a:rPr lang="en-CA" sz="2400" dirty="0"/>
              <a:t>(24+22)/1000 = 0.046 (0 correct and 6 are the guess patterns that are like our test stat, or more extreme)</a:t>
            </a:r>
          </a:p>
          <a:p>
            <a:pPr marL="342900" indent="-342900">
              <a:buFont typeface="+mj-lt"/>
              <a:buAutoNum type="arabicPeriod"/>
            </a:pPr>
            <a:r>
              <a:rPr lang="en-CA" sz="2400" dirty="0"/>
              <a:t>Min = 3, max =  12, average = 7</a:t>
            </a:r>
          </a:p>
          <a:p>
            <a:pPr marL="342900" indent="-342900">
              <a:buFont typeface="+mj-lt"/>
              <a:buAutoNum type="arabicPeriod"/>
            </a:pPr>
            <a:r>
              <a:rPr lang="en-CA" sz="2400" dirty="0"/>
              <a:t>Bootstrap confidence interval</a:t>
            </a:r>
          </a:p>
          <a:p>
            <a:pPr marL="342900" indent="-342900">
              <a:buFont typeface="+mj-lt"/>
              <a:buAutoNum type="arabicPeriod"/>
            </a:pPr>
            <a:r>
              <a:rPr lang="en-CA" sz="2400" dirty="0"/>
              <a:t>With 95% confidence, we can claim that when 16 players play this game, without sabotaging each other, the average number that survive is between 6.2 and 8.0.</a:t>
            </a:r>
          </a:p>
          <a:p>
            <a:pPr marL="342900" indent="-342900">
              <a:buFont typeface="+mj-lt"/>
              <a:buAutoNum type="arabicPeriod"/>
            </a:pPr>
            <a:r>
              <a:rPr lang="en-CA" sz="2400" dirty="0"/>
              <a:t>As 9 is not in our 95% confidence interval we don’t consider it a plausible value for our population parameter. Therefore, we’d expect to find evidence against it being our population parameter value when we conduct a test, so we think the p-value will be significant at the 5% threshold. </a:t>
            </a:r>
          </a:p>
        </p:txBody>
      </p:sp>
    </p:spTree>
    <p:extLst>
      <p:ext uri="{BB962C8B-B14F-4D97-AF65-F5344CB8AC3E}">
        <p14:creationId xmlns:p14="http://schemas.microsoft.com/office/powerpoint/2010/main" val="2199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F44E9-1778-1545-B351-9086E0557BC7}"/>
              </a:ext>
            </a:extLst>
          </p:cNvPr>
          <p:cNvSpPr>
            <a:spLocks noGrp="1"/>
          </p:cNvSpPr>
          <p:nvPr>
            <p:ph type="title"/>
          </p:nvPr>
        </p:nvSpPr>
        <p:spPr/>
        <p:txBody>
          <a:bodyPr/>
          <a:lstStyle/>
          <a:p>
            <a:r>
              <a:rPr lang="en-US" dirty="0"/>
              <a:t>To do this week</a:t>
            </a:r>
          </a:p>
        </p:txBody>
      </p:sp>
      <p:sp>
        <p:nvSpPr>
          <p:cNvPr id="3" name="Content Placeholder 2">
            <a:extLst>
              <a:ext uri="{FF2B5EF4-FFF2-40B4-BE49-F238E27FC236}">
                <a16:creationId xmlns:a16="http://schemas.microsoft.com/office/drawing/2014/main" id="{60539AEE-BA8E-F941-8E10-6183DD9FDFC1}"/>
              </a:ext>
            </a:extLst>
          </p:cNvPr>
          <p:cNvSpPr>
            <a:spLocks noGrp="1"/>
          </p:cNvSpPr>
          <p:nvPr>
            <p:ph idx="1"/>
          </p:nvPr>
        </p:nvSpPr>
        <p:spPr>
          <a:xfrm>
            <a:off x="4800599" y="402337"/>
            <a:ext cx="6829425" cy="6171272"/>
          </a:xfrm>
        </p:spPr>
        <p:txBody>
          <a:bodyPr>
            <a:normAutofit/>
          </a:bodyPr>
          <a:lstStyle/>
          <a:p>
            <a:pPr>
              <a:buFont typeface="Wingdings" pitchFamily="2" charset="2"/>
              <a:buChar char="q"/>
            </a:pPr>
            <a:r>
              <a:rPr lang="en-US" sz="2800" dirty="0"/>
              <a:t>Study for the midterm by:</a:t>
            </a:r>
          </a:p>
          <a:p>
            <a:pPr lvl="1">
              <a:buFont typeface="Wingdings" pitchFamily="2" charset="2"/>
              <a:buChar char="q"/>
            </a:pPr>
            <a:r>
              <a:rPr lang="en-US" sz="2600" dirty="0"/>
              <a:t>Doing the </a:t>
            </a:r>
            <a:r>
              <a:rPr lang="en-US" sz="2600" dirty="0">
                <a:hlinkClick r:id="rId3"/>
              </a:rPr>
              <a:t>Module 1–5 practice quizzes</a:t>
            </a:r>
            <a:endParaRPr lang="en-US" sz="2600" dirty="0"/>
          </a:p>
          <a:p>
            <a:pPr lvl="1">
              <a:buFont typeface="Wingdings" pitchFamily="2" charset="2"/>
              <a:buChar char="q"/>
            </a:pPr>
            <a:r>
              <a:rPr lang="en-US" sz="2600" dirty="0"/>
              <a:t>Doing the </a:t>
            </a:r>
            <a:r>
              <a:rPr lang="en-US" sz="2600" dirty="0">
                <a:hlinkClick r:id="rId3"/>
              </a:rPr>
              <a:t>previous midterms </a:t>
            </a:r>
            <a:r>
              <a:rPr lang="en-US" sz="2600" dirty="0"/>
              <a:t>under test conditions.</a:t>
            </a:r>
          </a:p>
          <a:p>
            <a:pPr lvl="2">
              <a:buFont typeface="Wingdings" pitchFamily="2" charset="2"/>
              <a:buChar char="q"/>
            </a:pPr>
            <a:r>
              <a:rPr lang="en-US" sz="2200" dirty="0"/>
              <a:t>Note: we have covered most of the same things </a:t>
            </a:r>
            <a:r>
              <a:rPr lang="en-US" sz="2200" b="1" dirty="0"/>
              <a:t>except</a:t>
            </a:r>
            <a:r>
              <a:rPr lang="en-US" sz="2200" dirty="0"/>
              <a:t> for scatter plots, so ignore those questions.</a:t>
            </a:r>
          </a:p>
          <a:p>
            <a:pPr lvl="1">
              <a:buFont typeface="Wingdings" pitchFamily="2" charset="2"/>
              <a:buChar char="q"/>
            </a:pPr>
            <a:r>
              <a:rPr lang="en-US" sz="2600" dirty="0"/>
              <a:t>Reading through problem set sample solutions (see the </a:t>
            </a:r>
            <a:r>
              <a:rPr lang="en-US" sz="2600" dirty="0">
                <a:hlinkClick r:id="rId4"/>
              </a:rPr>
              <a:t>Modules</a:t>
            </a:r>
            <a:r>
              <a:rPr lang="en-US" sz="2600" dirty="0"/>
              <a:t> tab).</a:t>
            </a:r>
          </a:p>
          <a:p>
            <a:pPr>
              <a:buFont typeface="Wingdings" pitchFamily="2" charset="2"/>
              <a:buChar char="q"/>
            </a:pPr>
            <a:r>
              <a:rPr lang="en-US" sz="2800" dirty="0">
                <a:hlinkClick r:id="rId5"/>
              </a:rPr>
              <a:t>Reach out for help if you’re feeling distressed! </a:t>
            </a:r>
            <a:r>
              <a:rPr lang="en-US" sz="2800" dirty="0"/>
              <a:t>There are lots of sources of help. There are ‘healthy’ amounts of stress BUT there are also unhealthy amounts of stress. Your mental health is important!</a:t>
            </a:r>
          </a:p>
          <a:p>
            <a:pPr lvl="1">
              <a:buFont typeface="Wingdings" pitchFamily="2" charset="2"/>
              <a:buChar char="q"/>
            </a:pPr>
            <a:endParaRPr lang="en-US" sz="2600" dirty="0"/>
          </a:p>
        </p:txBody>
      </p:sp>
      <p:sp>
        <p:nvSpPr>
          <p:cNvPr id="5" name="Footer Placeholder 4">
            <a:extLst>
              <a:ext uri="{FF2B5EF4-FFF2-40B4-BE49-F238E27FC236}">
                <a16:creationId xmlns:a16="http://schemas.microsoft.com/office/drawing/2014/main" id="{2C7DC56B-7173-174F-95A9-8EC3379867FB}"/>
              </a:ext>
            </a:extLst>
          </p:cNvPr>
          <p:cNvSpPr>
            <a:spLocks noGrp="1"/>
          </p:cNvSpPr>
          <p:nvPr>
            <p:ph type="ftr" sz="quarter" idx="3"/>
          </p:nvPr>
        </p:nvSpPr>
        <p:spPr/>
        <p:txBody>
          <a:bodyPr/>
          <a:lstStyle/>
          <a:p>
            <a:r>
              <a:rPr lang="en-US"/>
              <a:t>STA130 Instructors, University of Toronto, © BY-NC</a:t>
            </a:r>
            <a:endParaRPr lang="en-CA" dirty="0"/>
          </a:p>
        </p:txBody>
      </p:sp>
      <p:pic>
        <p:nvPicPr>
          <p:cNvPr id="7" name="Graphic 6" descr="Postit Notes">
            <a:extLst>
              <a:ext uri="{FF2B5EF4-FFF2-40B4-BE49-F238E27FC236}">
                <a16:creationId xmlns:a16="http://schemas.microsoft.com/office/drawing/2014/main" id="{6E49AF3A-81D8-FB45-853F-166ACBFB8C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00200" y="822959"/>
            <a:ext cx="914400" cy="914400"/>
          </a:xfrm>
          <a:prstGeom prst="rect">
            <a:avLst/>
          </a:prstGeom>
        </p:spPr>
      </p:pic>
      <p:pic>
        <p:nvPicPr>
          <p:cNvPr id="9" name="Graphic 8" descr="List">
            <a:extLst>
              <a:ext uri="{FF2B5EF4-FFF2-40B4-BE49-F238E27FC236}">
                <a16:creationId xmlns:a16="http://schemas.microsoft.com/office/drawing/2014/main" id="{FAD65608-DCD4-2B44-9F18-767C7021D3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200" y="3282913"/>
            <a:ext cx="3068012" cy="3068012"/>
          </a:xfrm>
          <a:prstGeom prst="rect">
            <a:avLst/>
          </a:prstGeom>
        </p:spPr>
      </p:pic>
    </p:spTree>
    <p:extLst>
      <p:ext uri="{BB962C8B-B14F-4D97-AF65-F5344CB8AC3E}">
        <p14:creationId xmlns:p14="http://schemas.microsoft.com/office/powerpoint/2010/main" val="2858308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7804-B52A-4227-87C7-C142D68AF946}"/>
              </a:ext>
            </a:extLst>
          </p:cNvPr>
          <p:cNvSpPr>
            <a:spLocks noGrp="1"/>
          </p:cNvSpPr>
          <p:nvPr>
            <p:ph type="ctrTitle"/>
          </p:nvPr>
        </p:nvSpPr>
        <p:spPr>
          <a:xfrm>
            <a:off x="1100051" y="741513"/>
            <a:ext cx="10058400" cy="3540331"/>
          </a:xfrm>
        </p:spPr>
        <p:txBody>
          <a:bodyPr anchor="b">
            <a:normAutofit/>
          </a:bodyPr>
          <a:lstStyle/>
          <a:p>
            <a:r>
              <a:rPr lang="en-CA" dirty="0"/>
              <a:t>What you’ve told us</a:t>
            </a:r>
          </a:p>
        </p:txBody>
      </p:sp>
      <p:sp>
        <p:nvSpPr>
          <p:cNvPr id="3" name="Footer Placeholder 2">
            <a:extLst>
              <a:ext uri="{FF2B5EF4-FFF2-40B4-BE49-F238E27FC236}">
                <a16:creationId xmlns:a16="http://schemas.microsoft.com/office/drawing/2014/main" id="{436D6919-7A2C-44AF-8700-5165B1684579}"/>
              </a:ext>
            </a:extLst>
          </p:cNvPr>
          <p:cNvSpPr>
            <a:spLocks noGrp="1"/>
          </p:cNvSpPr>
          <p:nvPr>
            <p:ph type="ftr" sz="quarter" idx="3"/>
          </p:nvPr>
        </p:nvSpPr>
        <p:spPr>
          <a:xfrm>
            <a:off x="3686185" y="6632140"/>
            <a:ext cx="4822804" cy="172096"/>
          </a:xfrm>
        </p:spPr>
        <p:txBody>
          <a:bodyPr anchor="ctr">
            <a:normAutofit/>
          </a:bodyPr>
          <a:lstStyle/>
          <a:p>
            <a:pPr>
              <a:lnSpc>
                <a:spcPct val="90000"/>
              </a:lnSpc>
              <a:spcAft>
                <a:spcPts val="600"/>
              </a:spcAft>
            </a:pPr>
            <a:r>
              <a:rPr lang="en-US" sz="500"/>
              <a:t>STA130 Instructors, University of Toronto, © BY-NC</a:t>
            </a:r>
            <a:endParaRPr lang="en-CA" sz="500"/>
          </a:p>
        </p:txBody>
      </p:sp>
      <p:sp>
        <p:nvSpPr>
          <p:cNvPr id="10" name="Slide Number Placeholder 4">
            <a:extLst>
              <a:ext uri="{FF2B5EF4-FFF2-40B4-BE49-F238E27FC236}">
                <a16:creationId xmlns:a16="http://schemas.microsoft.com/office/drawing/2014/main" id="{B85859CA-8DC2-48E7-8C25-D1F33B5E6AEB}"/>
              </a:ext>
            </a:extLst>
          </p:cNvPr>
          <p:cNvSpPr>
            <a:spLocks noGrp="1"/>
          </p:cNvSpPr>
          <p:nvPr>
            <p:ph type="sldNum" sz="quarter" idx="10"/>
          </p:nvPr>
        </p:nvSpPr>
        <p:spPr>
          <a:xfrm>
            <a:off x="9448799" y="6532135"/>
            <a:ext cx="2743200" cy="365125"/>
          </a:xfrm>
        </p:spPr>
        <p:txBody>
          <a:bodyPr/>
          <a:lstStyle/>
          <a:p>
            <a:pPr>
              <a:spcAft>
                <a:spcPts val="600"/>
              </a:spcAft>
            </a:pPr>
            <a:fld id="{88337092-FAC8-4CD4-8AC9-6350A7070630}" type="slidenum">
              <a:rPr lang="en-CA" smtClean="0"/>
              <a:pPr>
                <a:spcAft>
                  <a:spcPts val="600"/>
                </a:spcAft>
              </a:pPr>
              <a:t>3</a:t>
            </a:fld>
            <a:endParaRPr lang="en-CA"/>
          </a:p>
        </p:txBody>
      </p:sp>
      <p:sp>
        <p:nvSpPr>
          <p:cNvPr id="5" name="Subtitle 2">
            <a:extLst>
              <a:ext uri="{FF2B5EF4-FFF2-40B4-BE49-F238E27FC236}">
                <a16:creationId xmlns:a16="http://schemas.microsoft.com/office/drawing/2014/main" id="{2EAE3347-F72F-5247-AFF0-72A6171DE8AB}"/>
              </a:ext>
            </a:extLst>
          </p:cNvPr>
          <p:cNvSpPr>
            <a:spLocks noGrp="1"/>
          </p:cNvSpPr>
          <p:nvPr>
            <p:ph type="subTitle" idx="1"/>
          </p:nvPr>
        </p:nvSpPr>
        <p:spPr>
          <a:xfrm>
            <a:off x="1100051" y="4455620"/>
            <a:ext cx="10058400" cy="1143000"/>
          </a:xfrm>
        </p:spPr>
        <p:txBody>
          <a:bodyPr/>
          <a:lstStyle/>
          <a:p>
            <a:r>
              <a:rPr lang="en-US" dirty="0"/>
              <a:t>Thank you to everyone who filled out the survey!</a:t>
            </a:r>
          </a:p>
        </p:txBody>
      </p:sp>
    </p:spTree>
    <p:extLst>
      <p:ext uri="{BB962C8B-B14F-4D97-AF65-F5344CB8AC3E}">
        <p14:creationId xmlns:p14="http://schemas.microsoft.com/office/powerpoint/2010/main" val="390460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ADB5E-8DFC-B447-BDAB-D6F62B37FD41}"/>
              </a:ext>
            </a:extLst>
          </p:cNvPr>
          <p:cNvSpPr>
            <a:spLocks noGrp="1"/>
          </p:cNvSpPr>
          <p:nvPr>
            <p:ph type="title"/>
          </p:nvPr>
        </p:nvSpPr>
        <p:spPr>
          <a:xfrm>
            <a:off x="290945" y="638127"/>
            <a:ext cx="5805055" cy="793084"/>
          </a:xfrm>
        </p:spPr>
        <p:txBody>
          <a:bodyPr>
            <a:normAutofit/>
          </a:bodyPr>
          <a:lstStyle/>
          <a:p>
            <a:r>
              <a:rPr lang="en-US" dirty="0"/>
              <a:t>Things you like!</a:t>
            </a:r>
          </a:p>
        </p:txBody>
      </p:sp>
      <p:sp>
        <p:nvSpPr>
          <p:cNvPr id="3" name="Footer Placeholder 2">
            <a:extLst>
              <a:ext uri="{FF2B5EF4-FFF2-40B4-BE49-F238E27FC236}">
                <a16:creationId xmlns:a16="http://schemas.microsoft.com/office/drawing/2014/main" id="{718DBCAC-70C5-C444-83C3-254E38E378FF}"/>
              </a:ext>
            </a:extLst>
          </p:cNvPr>
          <p:cNvSpPr>
            <a:spLocks noGrp="1"/>
          </p:cNvSpPr>
          <p:nvPr>
            <p:ph type="ftr" sz="quarter" idx="3"/>
          </p:nvPr>
        </p:nvSpPr>
        <p:spPr/>
        <p:txBody>
          <a:bodyPr/>
          <a:lstStyle/>
          <a:p>
            <a:r>
              <a:rPr lang="en-US"/>
              <a:t>STA130 Instructors, University of Toronto © BY-NC</a:t>
            </a:r>
            <a:endParaRPr lang="en-CA" dirty="0"/>
          </a:p>
        </p:txBody>
      </p:sp>
      <p:sp>
        <p:nvSpPr>
          <p:cNvPr id="4" name="Title 1">
            <a:extLst>
              <a:ext uri="{FF2B5EF4-FFF2-40B4-BE49-F238E27FC236}">
                <a16:creationId xmlns:a16="http://schemas.microsoft.com/office/drawing/2014/main" id="{35F83E71-4C82-A24C-B9D6-188B1C0C7686}"/>
              </a:ext>
            </a:extLst>
          </p:cNvPr>
          <p:cNvSpPr txBox="1">
            <a:spLocks/>
          </p:cNvSpPr>
          <p:nvPr/>
        </p:nvSpPr>
        <p:spPr>
          <a:xfrm>
            <a:off x="5419166" y="115970"/>
            <a:ext cx="6481890" cy="793084"/>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Things you’d like to change</a:t>
            </a:r>
          </a:p>
        </p:txBody>
      </p:sp>
      <p:sp>
        <p:nvSpPr>
          <p:cNvPr id="5" name="TextBox 4">
            <a:extLst>
              <a:ext uri="{FF2B5EF4-FFF2-40B4-BE49-F238E27FC236}">
                <a16:creationId xmlns:a16="http://schemas.microsoft.com/office/drawing/2014/main" id="{BC1241EE-DC41-1844-A192-26AADACA945C}"/>
              </a:ext>
            </a:extLst>
          </p:cNvPr>
          <p:cNvSpPr txBox="1"/>
          <p:nvPr/>
        </p:nvSpPr>
        <p:spPr>
          <a:xfrm>
            <a:off x="290945" y="1782733"/>
            <a:ext cx="4822804" cy="3693319"/>
          </a:xfrm>
          <a:prstGeom prst="rect">
            <a:avLst/>
          </a:prstGeom>
          <a:noFill/>
        </p:spPr>
        <p:txBody>
          <a:bodyPr wrap="square" rtlCol="0">
            <a:spAutoFit/>
          </a:bodyPr>
          <a:lstStyle/>
          <a:p>
            <a:pPr marL="285750" indent="-285750">
              <a:buFontTx/>
              <a:buChar char="-"/>
            </a:pPr>
            <a:r>
              <a:rPr lang="en-US" dirty="0"/>
              <a:t>Team Up! activities (selected weeks) and chatting with other students in breakouts (unless everyone is quiet)</a:t>
            </a:r>
          </a:p>
          <a:p>
            <a:pPr marL="285750" indent="-285750">
              <a:buFontTx/>
              <a:buChar char="-"/>
            </a:pPr>
            <a:r>
              <a:rPr lang="en-US" dirty="0"/>
              <a:t>Going over challenging quiz questions</a:t>
            </a:r>
          </a:p>
          <a:p>
            <a:pPr marL="285750" indent="-285750">
              <a:buFontTx/>
              <a:buChar char="-"/>
            </a:pPr>
            <a:r>
              <a:rPr lang="en-US" dirty="0"/>
              <a:t>Music and notices</a:t>
            </a:r>
          </a:p>
          <a:p>
            <a:pPr marL="285750" indent="-285750">
              <a:buFontTx/>
              <a:buChar char="-"/>
            </a:pPr>
            <a:r>
              <a:rPr lang="en-US" dirty="0"/>
              <a:t>Support during office hours and tutorials</a:t>
            </a:r>
          </a:p>
          <a:p>
            <a:pPr marL="285750" indent="-285750">
              <a:buFontTx/>
              <a:buChar char="-"/>
            </a:pPr>
            <a:r>
              <a:rPr lang="en-US" dirty="0"/>
              <a:t>Discussion board</a:t>
            </a:r>
          </a:p>
          <a:p>
            <a:pPr marL="285750" indent="-285750">
              <a:buFontTx/>
              <a:buChar char="-"/>
            </a:pPr>
            <a:r>
              <a:rPr lang="en-US" dirty="0"/>
              <a:t>Problem sets</a:t>
            </a:r>
          </a:p>
          <a:p>
            <a:pPr marL="285750" indent="-285750">
              <a:buFontTx/>
              <a:buChar char="-"/>
            </a:pPr>
            <a:r>
              <a:rPr lang="en-US" dirty="0"/>
              <a:t>Recording synch class</a:t>
            </a:r>
          </a:p>
          <a:p>
            <a:pPr marL="285750" indent="-285750">
              <a:buFontTx/>
              <a:buChar char="-"/>
            </a:pPr>
            <a:r>
              <a:rPr lang="en-US" dirty="0"/>
              <a:t>Live code demonstrations</a:t>
            </a:r>
          </a:p>
          <a:p>
            <a:pPr marL="285750" indent="-285750">
              <a:buFontTx/>
              <a:buChar char="-"/>
            </a:pPr>
            <a:r>
              <a:rPr lang="en-US" dirty="0"/>
              <a:t>Mix of pre-recorded and live lectures</a:t>
            </a:r>
          </a:p>
          <a:p>
            <a:pPr marL="285750" indent="-285750">
              <a:buFontTx/>
              <a:buChar char="-"/>
            </a:pPr>
            <a:r>
              <a:rPr lang="en-US" dirty="0"/>
              <a:t>Reminders and announcements</a:t>
            </a:r>
          </a:p>
          <a:p>
            <a:pPr marL="285750" indent="-285750">
              <a:buFontTx/>
              <a:buChar char="-"/>
            </a:pPr>
            <a:r>
              <a:rPr lang="en-US" dirty="0"/>
              <a:t>Module structure</a:t>
            </a:r>
          </a:p>
        </p:txBody>
      </p:sp>
      <p:sp>
        <p:nvSpPr>
          <p:cNvPr id="6" name="TextBox 5">
            <a:extLst>
              <a:ext uri="{FF2B5EF4-FFF2-40B4-BE49-F238E27FC236}">
                <a16:creationId xmlns:a16="http://schemas.microsoft.com/office/drawing/2014/main" id="{5B31AEBB-A088-9347-8E08-84FC0192C436}"/>
              </a:ext>
            </a:extLst>
          </p:cNvPr>
          <p:cNvSpPr txBox="1"/>
          <p:nvPr/>
        </p:nvSpPr>
        <p:spPr>
          <a:xfrm>
            <a:off x="5580529" y="976289"/>
            <a:ext cx="6064624" cy="2585323"/>
          </a:xfrm>
          <a:prstGeom prst="rect">
            <a:avLst/>
          </a:prstGeom>
          <a:noFill/>
        </p:spPr>
        <p:txBody>
          <a:bodyPr wrap="square" rtlCol="0">
            <a:spAutoFit/>
          </a:bodyPr>
          <a:lstStyle/>
          <a:p>
            <a:pPr marL="285750" indent="-285750">
              <a:buFontTx/>
              <a:buChar char="-"/>
            </a:pPr>
            <a:r>
              <a:rPr lang="en-US" dirty="0"/>
              <a:t>Go </a:t>
            </a:r>
            <a:r>
              <a:rPr lang="en-US" i="1" dirty="0"/>
              <a:t>faster</a:t>
            </a:r>
            <a:r>
              <a:rPr lang="en-US" dirty="0"/>
              <a:t> through quiz question review / go </a:t>
            </a:r>
            <a:r>
              <a:rPr lang="en-US" i="1" dirty="0"/>
              <a:t>slower</a:t>
            </a:r>
            <a:r>
              <a:rPr lang="en-US" dirty="0"/>
              <a:t> through quiz question review</a:t>
            </a:r>
          </a:p>
          <a:p>
            <a:pPr marL="285750" indent="-285750">
              <a:buFontTx/>
              <a:buChar char="-"/>
            </a:pPr>
            <a:r>
              <a:rPr lang="en-US" i="1" dirty="0"/>
              <a:t>More</a:t>
            </a:r>
            <a:r>
              <a:rPr lang="en-US" dirty="0"/>
              <a:t> group work / </a:t>
            </a:r>
            <a:r>
              <a:rPr lang="en-US" i="1" dirty="0"/>
              <a:t>less</a:t>
            </a:r>
            <a:r>
              <a:rPr lang="en-US" dirty="0"/>
              <a:t> group work</a:t>
            </a:r>
          </a:p>
          <a:p>
            <a:pPr marL="285750" indent="-285750">
              <a:buFontTx/>
              <a:buChar char="-"/>
            </a:pPr>
            <a:r>
              <a:rPr lang="en-US" dirty="0"/>
              <a:t>Talk about the content from the videos </a:t>
            </a:r>
            <a:r>
              <a:rPr lang="en-US" i="1" dirty="0"/>
              <a:t>more</a:t>
            </a:r>
            <a:r>
              <a:rPr lang="en-US" dirty="0"/>
              <a:t> / </a:t>
            </a:r>
            <a:r>
              <a:rPr lang="en-US" i="1" dirty="0"/>
              <a:t>less</a:t>
            </a:r>
            <a:r>
              <a:rPr lang="en-US" dirty="0"/>
              <a:t> in synch class</a:t>
            </a:r>
          </a:p>
          <a:p>
            <a:pPr marL="285750" indent="-285750">
              <a:buFontTx/>
              <a:buChar char="-"/>
            </a:pPr>
            <a:r>
              <a:rPr lang="en-US" dirty="0"/>
              <a:t>More examples, more code demonstrations</a:t>
            </a:r>
          </a:p>
          <a:p>
            <a:pPr marL="285750" indent="-285750">
              <a:buFontTx/>
              <a:buChar char="-"/>
            </a:pPr>
            <a:r>
              <a:rPr lang="en-US" dirty="0"/>
              <a:t>Make more explicit links to problems set in class (that said, when we do a demo, it usually IS related to the problem set and provides example code intended to help you with it)</a:t>
            </a:r>
          </a:p>
        </p:txBody>
      </p:sp>
      <p:sp>
        <p:nvSpPr>
          <p:cNvPr id="7" name="TextBox 6">
            <a:extLst>
              <a:ext uri="{FF2B5EF4-FFF2-40B4-BE49-F238E27FC236}">
                <a16:creationId xmlns:a16="http://schemas.microsoft.com/office/drawing/2014/main" id="{2DC892AF-F849-B447-80A8-6F8FF9EED4C9}"/>
              </a:ext>
            </a:extLst>
          </p:cNvPr>
          <p:cNvSpPr txBox="1"/>
          <p:nvPr/>
        </p:nvSpPr>
        <p:spPr>
          <a:xfrm>
            <a:off x="5513385" y="4429204"/>
            <a:ext cx="6131768" cy="1754326"/>
          </a:xfrm>
          <a:prstGeom prst="rect">
            <a:avLst/>
          </a:prstGeom>
          <a:noFill/>
        </p:spPr>
        <p:txBody>
          <a:bodyPr wrap="square" rtlCol="0">
            <a:spAutoFit/>
          </a:bodyPr>
          <a:lstStyle/>
          <a:p>
            <a:pPr marL="285750" indent="-285750">
              <a:buFontTx/>
              <a:buChar char="-"/>
            </a:pPr>
            <a:r>
              <a:rPr lang="en-US" dirty="0"/>
              <a:t>Sample solutions for Part 1 of the problem sets ARE available!</a:t>
            </a:r>
          </a:p>
          <a:p>
            <a:pPr marL="285750" indent="-285750">
              <a:buFontTx/>
              <a:buChar char="-"/>
            </a:pPr>
            <a:r>
              <a:rPr lang="en-US" dirty="0"/>
              <a:t>Tutorial meetings / office hours would currently be the best places to follow up on problem set questions (Parts 1 or 2) if you’re interested in getting clarification. </a:t>
            </a:r>
          </a:p>
          <a:p>
            <a:pPr marL="285750" indent="-285750">
              <a:buFontTx/>
              <a:buChar char="-"/>
            </a:pPr>
            <a:r>
              <a:rPr lang="en-US" dirty="0"/>
              <a:t>Slides ARE shared with the weekly videos</a:t>
            </a:r>
          </a:p>
        </p:txBody>
      </p:sp>
      <p:sp>
        <p:nvSpPr>
          <p:cNvPr id="8" name="Title 1">
            <a:extLst>
              <a:ext uri="{FF2B5EF4-FFF2-40B4-BE49-F238E27FC236}">
                <a16:creationId xmlns:a16="http://schemas.microsoft.com/office/drawing/2014/main" id="{872A1849-E628-C34F-8F93-98FBE0E4F106}"/>
              </a:ext>
            </a:extLst>
          </p:cNvPr>
          <p:cNvSpPr txBox="1">
            <a:spLocks/>
          </p:cNvSpPr>
          <p:nvPr/>
        </p:nvSpPr>
        <p:spPr>
          <a:xfrm>
            <a:off x="5419166" y="3644203"/>
            <a:ext cx="6481890" cy="793084"/>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Some advice/recommendations</a:t>
            </a:r>
          </a:p>
        </p:txBody>
      </p:sp>
    </p:spTree>
    <p:extLst>
      <p:ext uri="{BB962C8B-B14F-4D97-AF65-F5344CB8AC3E}">
        <p14:creationId xmlns:p14="http://schemas.microsoft.com/office/powerpoint/2010/main" val="76191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7804-B52A-4227-87C7-C142D68AF946}"/>
              </a:ext>
            </a:extLst>
          </p:cNvPr>
          <p:cNvSpPr>
            <a:spLocks noGrp="1"/>
          </p:cNvSpPr>
          <p:nvPr>
            <p:ph type="ctrTitle"/>
          </p:nvPr>
        </p:nvSpPr>
        <p:spPr>
          <a:xfrm>
            <a:off x="1100051" y="741513"/>
            <a:ext cx="10058400" cy="3540331"/>
          </a:xfrm>
        </p:spPr>
        <p:txBody>
          <a:bodyPr anchor="b">
            <a:normAutofit/>
          </a:bodyPr>
          <a:lstStyle/>
          <a:p>
            <a:r>
              <a:rPr lang="en-CA" dirty="0"/>
              <a:t>Midterm information</a:t>
            </a:r>
          </a:p>
        </p:txBody>
      </p:sp>
      <p:sp>
        <p:nvSpPr>
          <p:cNvPr id="3" name="Footer Placeholder 2">
            <a:extLst>
              <a:ext uri="{FF2B5EF4-FFF2-40B4-BE49-F238E27FC236}">
                <a16:creationId xmlns:a16="http://schemas.microsoft.com/office/drawing/2014/main" id="{436D6919-7A2C-44AF-8700-5165B1684579}"/>
              </a:ext>
            </a:extLst>
          </p:cNvPr>
          <p:cNvSpPr>
            <a:spLocks noGrp="1"/>
          </p:cNvSpPr>
          <p:nvPr>
            <p:ph type="ftr" sz="quarter" idx="3"/>
          </p:nvPr>
        </p:nvSpPr>
        <p:spPr>
          <a:xfrm>
            <a:off x="3686185" y="6632140"/>
            <a:ext cx="4822804" cy="172096"/>
          </a:xfrm>
        </p:spPr>
        <p:txBody>
          <a:bodyPr anchor="ctr">
            <a:normAutofit/>
          </a:bodyPr>
          <a:lstStyle/>
          <a:p>
            <a:pPr>
              <a:lnSpc>
                <a:spcPct val="90000"/>
              </a:lnSpc>
              <a:spcAft>
                <a:spcPts val="600"/>
              </a:spcAft>
            </a:pPr>
            <a:r>
              <a:rPr lang="en-US" sz="500"/>
              <a:t>STA130 Instructors, University of Toronto, © BY-NC</a:t>
            </a:r>
            <a:endParaRPr lang="en-CA" sz="500"/>
          </a:p>
        </p:txBody>
      </p:sp>
      <p:sp>
        <p:nvSpPr>
          <p:cNvPr id="10" name="Slide Number Placeholder 4">
            <a:extLst>
              <a:ext uri="{FF2B5EF4-FFF2-40B4-BE49-F238E27FC236}">
                <a16:creationId xmlns:a16="http://schemas.microsoft.com/office/drawing/2014/main" id="{B85859CA-8DC2-48E7-8C25-D1F33B5E6AEB}"/>
              </a:ext>
            </a:extLst>
          </p:cNvPr>
          <p:cNvSpPr>
            <a:spLocks noGrp="1"/>
          </p:cNvSpPr>
          <p:nvPr>
            <p:ph type="sldNum" sz="quarter" idx="10"/>
          </p:nvPr>
        </p:nvSpPr>
        <p:spPr>
          <a:xfrm>
            <a:off x="9448799" y="6532135"/>
            <a:ext cx="2743200" cy="365125"/>
          </a:xfrm>
        </p:spPr>
        <p:txBody>
          <a:bodyPr/>
          <a:lstStyle/>
          <a:p>
            <a:pPr>
              <a:spcAft>
                <a:spcPts val="600"/>
              </a:spcAft>
            </a:pPr>
            <a:fld id="{88337092-FAC8-4CD4-8AC9-6350A7070630}" type="slidenum">
              <a:rPr lang="en-CA" smtClean="0"/>
              <a:pPr>
                <a:spcAft>
                  <a:spcPts val="600"/>
                </a:spcAft>
              </a:pPr>
              <a:t>5</a:t>
            </a:fld>
            <a:endParaRPr lang="en-CA"/>
          </a:p>
        </p:txBody>
      </p:sp>
    </p:spTree>
    <p:extLst>
      <p:ext uri="{BB962C8B-B14F-4D97-AF65-F5344CB8AC3E}">
        <p14:creationId xmlns:p14="http://schemas.microsoft.com/office/powerpoint/2010/main" val="229822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4289-101A-F340-8765-E2B258F8387C}"/>
              </a:ext>
            </a:extLst>
          </p:cNvPr>
          <p:cNvSpPr>
            <a:spLocks noGrp="1"/>
          </p:cNvSpPr>
          <p:nvPr>
            <p:ph type="title"/>
          </p:nvPr>
        </p:nvSpPr>
        <p:spPr/>
        <p:txBody>
          <a:bodyPr/>
          <a:lstStyle/>
          <a:p>
            <a:r>
              <a:rPr lang="en-US" dirty="0"/>
              <a:t>Midterm assessment info: Admin 1</a:t>
            </a:r>
          </a:p>
        </p:txBody>
      </p:sp>
      <p:sp>
        <p:nvSpPr>
          <p:cNvPr id="3" name="Footer Placeholder 2">
            <a:extLst>
              <a:ext uri="{FF2B5EF4-FFF2-40B4-BE49-F238E27FC236}">
                <a16:creationId xmlns:a16="http://schemas.microsoft.com/office/drawing/2014/main" id="{D950282D-773A-1E46-B5AC-CBF8C3A37D0A}"/>
              </a:ext>
            </a:extLst>
          </p:cNvPr>
          <p:cNvSpPr>
            <a:spLocks noGrp="1"/>
          </p:cNvSpPr>
          <p:nvPr>
            <p:ph type="ftr" sz="quarter" idx="3"/>
          </p:nvPr>
        </p:nvSpPr>
        <p:spPr/>
        <p:txBody>
          <a:bodyPr/>
          <a:lstStyle/>
          <a:p>
            <a:r>
              <a:rPr lang="en-US"/>
              <a:t>STA130 Instructors, University of Toronto © BY-NC</a:t>
            </a:r>
            <a:endParaRPr lang="en-CA" dirty="0"/>
          </a:p>
        </p:txBody>
      </p:sp>
      <p:sp>
        <p:nvSpPr>
          <p:cNvPr id="5" name="TextBox 4">
            <a:extLst>
              <a:ext uri="{FF2B5EF4-FFF2-40B4-BE49-F238E27FC236}">
                <a16:creationId xmlns:a16="http://schemas.microsoft.com/office/drawing/2014/main" id="{7061DC13-34F2-924F-8F8D-7EB27585EDB1}"/>
              </a:ext>
            </a:extLst>
          </p:cNvPr>
          <p:cNvSpPr txBox="1"/>
          <p:nvPr/>
        </p:nvSpPr>
        <p:spPr>
          <a:xfrm>
            <a:off x="290945" y="1492624"/>
            <a:ext cx="8624455" cy="5262979"/>
          </a:xfrm>
          <a:prstGeom prst="rect">
            <a:avLst/>
          </a:prstGeom>
          <a:noFill/>
        </p:spPr>
        <p:txBody>
          <a:bodyPr wrap="square" rtlCol="0">
            <a:spAutoFit/>
          </a:bodyPr>
          <a:lstStyle/>
          <a:p>
            <a:pPr marL="285750" indent="-285750">
              <a:buClr>
                <a:schemeClr val="accent1">
                  <a:lumMod val="75000"/>
                </a:schemeClr>
              </a:buClr>
              <a:buFont typeface="Wingdings" pitchFamily="2" charset="2"/>
              <a:buChar char="q"/>
            </a:pPr>
            <a:r>
              <a:rPr lang="en-US" sz="2400" dirty="0"/>
              <a:t>While it is open book, you should still </a:t>
            </a:r>
            <a:r>
              <a:rPr lang="en-US" sz="2400" i="1" dirty="0"/>
              <a:t>study</a:t>
            </a:r>
            <a:r>
              <a:rPr lang="en-US" sz="2400" dirty="0"/>
              <a:t> for it. If you need to check your notes for everything, you WILL run out of time.</a:t>
            </a:r>
          </a:p>
          <a:p>
            <a:pPr marL="285750" indent="-285750">
              <a:buClr>
                <a:schemeClr val="accent1">
                  <a:lumMod val="75000"/>
                </a:schemeClr>
              </a:buClr>
              <a:buFont typeface="Wingdings" pitchFamily="2" charset="2"/>
              <a:buChar char="q"/>
            </a:pPr>
            <a:r>
              <a:rPr lang="en-US" sz="2400" dirty="0"/>
              <a:t>The midterm will cover </a:t>
            </a:r>
            <a:r>
              <a:rPr lang="en-US" sz="2400" b="1" dirty="0"/>
              <a:t>Module 1 to 5 </a:t>
            </a:r>
            <a:r>
              <a:rPr lang="en-US" sz="2400" dirty="0"/>
              <a:t>content, inclusive.</a:t>
            </a:r>
          </a:p>
          <a:p>
            <a:pPr marL="285750" indent="-285750">
              <a:buClr>
                <a:schemeClr val="accent1">
                  <a:lumMod val="75000"/>
                </a:schemeClr>
              </a:buClr>
              <a:buFont typeface="Wingdings" pitchFamily="2" charset="2"/>
              <a:buChar char="q"/>
            </a:pPr>
            <a:r>
              <a:rPr lang="en-US" sz="2400" dirty="0"/>
              <a:t>There will be a mixture of multiple choice, ‘tick all that apply’ and short written questions.</a:t>
            </a:r>
          </a:p>
          <a:p>
            <a:pPr marL="285750" indent="-285750">
              <a:buClr>
                <a:schemeClr val="accent1">
                  <a:lumMod val="75000"/>
                </a:schemeClr>
              </a:buClr>
              <a:buFont typeface="Wingdings" pitchFamily="2" charset="2"/>
              <a:buChar char="q"/>
            </a:pPr>
            <a:r>
              <a:rPr lang="en-US" sz="2400" dirty="0"/>
              <a:t>You </a:t>
            </a:r>
            <a:r>
              <a:rPr lang="en-US" sz="2400" b="1" dirty="0"/>
              <a:t>won’t</a:t>
            </a:r>
            <a:r>
              <a:rPr lang="en-US" sz="2400" dirty="0"/>
              <a:t> have to </a:t>
            </a:r>
            <a:r>
              <a:rPr lang="en-US" sz="2400" i="1" dirty="0"/>
              <a:t>run</a:t>
            </a:r>
            <a:r>
              <a:rPr lang="en-US" sz="2400" dirty="0"/>
              <a:t> code or write </a:t>
            </a:r>
            <a:r>
              <a:rPr lang="en-US" sz="2400" i="1" dirty="0"/>
              <a:t>large</a:t>
            </a:r>
            <a:r>
              <a:rPr lang="en-US" sz="2400" dirty="0"/>
              <a:t> amounts of code, though it is totally fair game to be asked to explain what code does, choose the correct chunk of code to achieve something, or explain what is wrong with some code.</a:t>
            </a:r>
          </a:p>
          <a:p>
            <a:pPr marL="285750" indent="-285750">
              <a:buClr>
                <a:schemeClr val="accent1">
                  <a:lumMod val="75000"/>
                </a:schemeClr>
              </a:buClr>
              <a:buFont typeface="Wingdings" pitchFamily="2" charset="2"/>
              <a:buChar char="q"/>
            </a:pPr>
            <a:r>
              <a:rPr lang="en-CA" sz="2400" dirty="0"/>
              <a:t>The midterm assessment will consist of</a:t>
            </a:r>
            <a:r>
              <a:rPr lang="en-CA" sz="2400" b="1" dirty="0"/>
              <a:t> two parts</a:t>
            </a:r>
            <a:r>
              <a:rPr lang="en-CA" sz="2400" dirty="0"/>
              <a:t>. Each part will be a </a:t>
            </a:r>
            <a:r>
              <a:rPr lang="en-CA" sz="2400" b="1" dirty="0"/>
              <a:t>45-minute</a:t>
            </a:r>
            <a:r>
              <a:rPr lang="en-CA" sz="2400" dirty="0"/>
              <a:t> timed Quercus assessment. You will have one attempt for each of these parts, and like our weekly quizzes, you cannot pause once you begin.</a:t>
            </a:r>
          </a:p>
          <a:p>
            <a:pPr marL="285750" indent="-285750">
              <a:buClr>
                <a:schemeClr val="accent1">
                  <a:lumMod val="75000"/>
                </a:schemeClr>
              </a:buClr>
              <a:buFont typeface="Wingdings" pitchFamily="2" charset="2"/>
              <a:buChar char="q"/>
            </a:pPr>
            <a:endParaRPr lang="en-US" sz="2400" dirty="0"/>
          </a:p>
        </p:txBody>
      </p:sp>
      <p:sp>
        <p:nvSpPr>
          <p:cNvPr id="9" name="Rectangle 8">
            <a:extLst>
              <a:ext uri="{FF2B5EF4-FFF2-40B4-BE49-F238E27FC236}">
                <a16:creationId xmlns:a16="http://schemas.microsoft.com/office/drawing/2014/main" id="{6A8A4491-CB32-9C40-8DD2-6D9995CDAD19}"/>
              </a:ext>
            </a:extLst>
          </p:cNvPr>
          <p:cNvSpPr/>
          <p:nvPr/>
        </p:nvSpPr>
        <p:spPr>
          <a:xfrm>
            <a:off x="9098533" y="3906078"/>
            <a:ext cx="2936838" cy="1477328"/>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pPr>
              <a:buClr>
                <a:schemeClr val="accent1">
                  <a:lumMod val="75000"/>
                </a:schemeClr>
              </a:buClr>
            </a:pPr>
            <a:r>
              <a:rPr lang="en-CA" b="1" dirty="0"/>
              <a:t>The midterm assessment will be available from 12:01 a.m. to 11:59 p.m. ET on Wednesday, October 27 (24 hours).</a:t>
            </a:r>
          </a:p>
        </p:txBody>
      </p:sp>
      <p:pic>
        <p:nvPicPr>
          <p:cNvPr id="7" name="Picture 6" descr="A picture containing company name&#10;&#10;Description automatically generated">
            <a:extLst>
              <a:ext uri="{FF2B5EF4-FFF2-40B4-BE49-F238E27FC236}">
                <a16:creationId xmlns:a16="http://schemas.microsoft.com/office/drawing/2014/main" id="{26ED2165-0E78-6F4A-B2EF-FA0AAD452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6271" y="1197596"/>
            <a:ext cx="2959100" cy="2463800"/>
          </a:xfrm>
          <a:prstGeom prst="rect">
            <a:avLst/>
          </a:prstGeom>
        </p:spPr>
      </p:pic>
    </p:spTree>
    <p:extLst>
      <p:ext uri="{BB962C8B-B14F-4D97-AF65-F5344CB8AC3E}">
        <p14:creationId xmlns:p14="http://schemas.microsoft.com/office/powerpoint/2010/main" val="377896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4289-101A-F340-8765-E2B258F8387C}"/>
              </a:ext>
            </a:extLst>
          </p:cNvPr>
          <p:cNvSpPr>
            <a:spLocks noGrp="1"/>
          </p:cNvSpPr>
          <p:nvPr>
            <p:ph type="title"/>
          </p:nvPr>
        </p:nvSpPr>
        <p:spPr/>
        <p:txBody>
          <a:bodyPr/>
          <a:lstStyle/>
          <a:p>
            <a:r>
              <a:rPr lang="en-US" dirty="0"/>
              <a:t>Midterm assessment info: Admin 2</a:t>
            </a:r>
          </a:p>
        </p:txBody>
      </p:sp>
      <p:sp>
        <p:nvSpPr>
          <p:cNvPr id="3" name="Footer Placeholder 2">
            <a:extLst>
              <a:ext uri="{FF2B5EF4-FFF2-40B4-BE49-F238E27FC236}">
                <a16:creationId xmlns:a16="http://schemas.microsoft.com/office/drawing/2014/main" id="{D950282D-773A-1E46-B5AC-CBF8C3A37D0A}"/>
              </a:ext>
            </a:extLst>
          </p:cNvPr>
          <p:cNvSpPr>
            <a:spLocks noGrp="1"/>
          </p:cNvSpPr>
          <p:nvPr>
            <p:ph type="ftr" sz="quarter" idx="3"/>
          </p:nvPr>
        </p:nvSpPr>
        <p:spPr/>
        <p:txBody>
          <a:bodyPr/>
          <a:lstStyle/>
          <a:p>
            <a:r>
              <a:rPr lang="en-US"/>
              <a:t>STA130 Instructors, University of Toronto © BY-NC</a:t>
            </a:r>
            <a:endParaRPr lang="en-CA" dirty="0"/>
          </a:p>
        </p:txBody>
      </p:sp>
      <p:sp>
        <p:nvSpPr>
          <p:cNvPr id="5" name="TextBox 4">
            <a:extLst>
              <a:ext uri="{FF2B5EF4-FFF2-40B4-BE49-F238E27FC236}">
                <a16:creationId xmlns:a16="http://schemas.microsoft.com/office/drawing/2014/main" id="{7061DC13-34F2-924F-8F8D-7EB27585EDB1}"/>
              </a:ext>
            </a:extLst>
          </p:cNvPr>
          <p:cNvSpPr txBox="1"/>
          <p:nvPr/>
        </p:nvSpPr>
        <p:spPr>
          <a:xfrm>
            <a:off x="290945" y="1079688"/>
            <a:ext cx="8624455" cy="6001643"/>
          </a:xfrm>
          <a:prstGeom prst="rect">
            <a:avLst/>
          </a:prstGeom>
          <a:noFill/>
        </p:spPr>
        <p:txBody>
          <a:bodyPr wrap="square" rtlCol="0">
            <a:spAutoFit/>
          </a:bodyPr>
          <a:lstStyle/>
          <a:p>
            <a:pPr marL="342900" indent="-342900">
              <a:buClr>
                <a:schemeClr val="accent1"/>
              </a:buClr>
              <a:buFont typeface="Wingdings" pitchFamily="2" charset="2"/>
              <a:buChar char="q"/>
            </a:pPr>
            <a:r>
              <a:rPr lang="en-CA" sz="2400" dirty="0"/>
              <a:t>If you are registered with accommodation services and have made arrangements for this assessment, please email </a:t>
            </a:r>
            <a:r>
              <a:rPr lang="en-CA" sz="2400" u="sng" dirty="0">
                <a:hlinkClick r:id="rId2"/>
              </a:rPr>
              <a:t>sta130@utoronto.ca</a:t>
            </a:r>
            <a:r>
              <a:rPr lang="en-CA" sz="2400" dirty="0"/>
              <a:t> </a:t>
            </a:r>
            <a:r>
              <a:rPr lang="en-CA" sz="2400" i="1" dirty="0"/>
              <a:t>before</a:t>
            </a:r>
            <a:r>
              <a:rPr lang="en-CA" sz="2400" dirty="0"/>
              <a:t> you start IF there appear to be any issues with the set up of your assessment.</a:t>
            </a:r>
          </a:p>
          <a:p>
            <a:pPr marL="342900" indent="-342900">
              <a:buClr>
                <a:schemeClr val="accent1"/>
              </a:buClr>
              <a:buFont typeface="Wingdings" pitchFamily="2" charset="2"/>
              <a:buChar char="q"/>
            </a:pPr>
            <a:r>
              <a:rPr lang="en-CA" sz="2400" dirty="0"/>
              <a:t>Each part of the midterm will have about 10–15 questions, we will give you that information when we release the assessments on Wednesday. I.e., you will know how many questions, what they’re each worth and their type </a:t>
            </a:r>
            <a:r>
              <a:rPr lang="en-CA" sz="2400" i="1" dirty="0"/>
              <a:t>before</a:t>
            </a:r>
            <a:r>
              <a:rPr lang="en-CA" sz="2400" dirty="0"/>
              <a:t> you start each assessment part.</a:t>
            </a:r>
          </a:p>
          <a:p>
            <a:pPr marL="342900" indent="-342900">
              <a:buClr>
                <a:schemeClr val="accent1"/>
              </a:buClr>
              <a:buFont typeface="Wingdings" pitchFamily="2" charset="2"/>
              <a:buChar char="q"/>
            </a:pPr>
            <a:r>
              <a:rPr lang="en-CA" sz="2400" dirty="0"/>
              <a:t>Each part will be worth 25 points (i.e. 50 points total for 90 minutes of assessment).</a:t>
            </a:r>
          </a:p>
          <a:p>
            <a:pPr marL="342900" indent="-342900">
              <a:buClr>
                <a:schemeClr val="accent1"/>
              </a:buClr>
              <a:buFont typeface="Wingdings" pitchFamily="2" charset="2"/>
              <a:buChar char="q"/>
            </a:pPr>
            <a:r>
              <a:rPr lang="en-CA" sz="2400" dirty="0"/>
              <a:t>Please DO NOT use Safari or your tablet/phone to complete the assessment. It will use Quercus quizzes (just like our module quizzes) and so has the same potential issues.  </a:t>
            </a:r>
            <a:endParaRPr lang="en-US" sz="2400" dirty="0"/>
          </a:p>
          <a:p>
            <a:pPr>
              <a:buClr>
                <a:schemeClr val="accent1"/>
              </a:buClr>
            </a:pPr>
            <a:endParaRPr lang="en-CA" sz="2400" dirty="0"/>
          </a:p>
          <a:p>
            <a:pPr marL="285750" indent="-285750">
              <a:buClr>
                <a:schemeClr val="accent1">
                  <a:lumMod val="75000"/>
                </a:schemeClr>
              </a:buClr>
              <a:buFont typeface="Wingdings" pitchFamily="2" charset="2"/>
              <a:buChar char="q"/>
            </a:pPr>
            <a:endParaRPr lang="en-US" sz="2400" dirty="0"/>
          </a:p>
        </p:txBody>
      </p:sp>
      <p:sp>
        <p:nvSpPr>
          <p:cNvPr id="9" name="Rectangle 8">
            <a:extLst>
              <a:ext uri="{FF2B5EF4-FFF2-40B4-BE49-F238E27FC236}">
                <a16:creationId xmlns:a16="http://schemas.microsoft.com/office/drawing/2014/main" id="{6A8A4491-CB32-9C40-8DD2-6D9995CDAD19}"/>
              </a:ext>
            </a:extLst>
          </p:cNvPr>
          <p:cNvSpPr/>
          <p:nvPr/>
        </p:nvSpPr>
        <p:spPr>
          <a:xfrm>
            <a:off x="9098533" y="3906078"/>
            <a:ext cx="2936838" cy="1477328"/>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pPr>
              <a:buClr>
                <a:schemeClr val="accent1">
                  <a:lumMod val="75000"/>
                </a:schemeClr>
              </a:buClr>
            </a:pPr>
            <a:r>
              <a:rPr lang="en-CA" b="1" dirty="0"/>
              <a:t>The midterm assessment will be available from 12:01 a.m. to 11:59 p.m. ET on Wednesday, October 27 (24 hours).</a:t>
            </a:r>
          </a:p>
        </p:txBody>
      </p:sp>
      <p:pic>
        <p:nvPicPr>
          <p:cNvPr id="7" name="Picture 6" descr="A picture containing company name&#10;&#10;Description automatically generated">
            <a:extLst>
              <a:ext uri="{FF2B5EF4-FFF2-40B4-BE49-F238E27FC236}">
                <a16:creationId xmlns:a16="http://schemas.microsoft.com/office/drawing/2014/main" id="{26ED2165-0E78-6F4A-B2EF-FA0AAD452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6271" y="1197596"/>
            <a:ext cx="2959100" cy="2463800"/>
          </a:xfrm>
          <a:prstGeom prst="rect">
            <a:avLst/>
          </a:prstGeom>
        </p:spPr>
      </p:pic>
    </p:spTree>
    <p:extLst>
      <p:ext uri="{BB962C8B-B14F-4D97-AF65-F5344CB8AC3E}">
        <p14:creationId xmlns:p14="http://schemas.microsoft.com/office/powerpoint/2010/main" val="18985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4289-101A-F340-8765-E2B258F8387C}"/>
              </a:ext>
            </a:extLst>
          </p:cNvPr>
          <p:cNvSpPr>
            <a:spLocks noGrp="1"/>
          </p:cNvSpPr>
          <p:nvPr>
            <p:ph type="title"/>
          </p:nvPr>
        </p:nvSpPr>
        <p:spPr/>
        <p:txBody>
          <a:bodyPr/>
          <a:lstStyle/>
          <a:p>
            <a:r>
              <a:rPr lang="en-US" dirty="0"/>
              <a:t>Midterm assessment info: Getting help</a:t>
            </a:r>
          </a:p>
        </p:txBody>
      </p:sp>
      <p:sp>
        <p:nvSpPr>
          <p:cNvPr id="3" name="Footer Placeholder 2">
            <a:extLst>
              <a:ext uri="{FF2B5EF4-FFF2-40B4-BE49-F238E27FC236}">
                <a16:creationId xmlns:a16="http://schemas.microsoft.com/office/drawing/2014/main" id="{D950282D-773A-1E46-B5AC-CBF8C3A37D0A}"/>
              </a:ext>
            </a:extLst>
          </p:cNvPr>
          <p:cNvSpPr>
            <a:spLocks noGrp="1"/>
          </p:cNvSpPr>
          <p:nvPr>
            <p:ph type="ftr" sz="quarter" idx="3"/>
          </p:nvPr>
        </p:nvSpPr>
        <p:spPr/>
        <p:txBody>
          <a:bodyPr/>
          <a:lstStyle/>
          <a:p>
            <a:r>
              <a:rPr lang="en-US"/>
              <a:t>STA130 Instructors, University of Toronto © BY-NC</a:t>
            </a:r>
            <a:endParaRPr lang="en-CA" dirty="0"/>
          </a:p>
        </p:txBody>
      </p:sp>
      <p:sp>
        <p:nvSpPr>
          <p:cNvPr id="5" name="TextBox 4">
            <a:extLst>
              <a:ext uri="{FF2B5EF4-FFF2-40B4-BE49-F238E27FC236}">
                <a16:creationId xmlns:a16="http://schemas.microsoft.com/office/drawing/2014/main" id="{7061DC13-34F2-924F-8F8D-7EB27585EDB1}"/>
              </a:ext>
            </a:extLst>
          </p:cNvPr>
          <p:cNvSpPr txBox="1"/>
          <p:nvPr/>
        </p:nvSpPr>
        <p:spPr>
          <a:xfrm>
            <a:off x="145472" y="1066846"/>
            <a:ext cx="11901055" cy="5632311"/>
          </a:xfrm>
          <a:prstGeom prst="rect">
            <a:avLst/>
          </a:prstGeom>
          <a:noFill/>
        </p:spPr>
        <p:txBody>
          <a:bodyPr wrap="square" rtlCol="0">
            <a:spAutoFit/>
          </a:bodyPr>
          <a:lstStyle/>
          <a:p>
            <a:pPr marL="342900" indent="-342900">
              <a:buClr>
                <a:schemeClr val="accent1">
                  <a:lumMod val="75000"/>
                </a:schemeClr>
              </a:buClr>
              <a:buFont typeface="Wingdings" pitchFamily="2" charset="2"/>
              <a:buChar char="q"/>
            </a:pPr>
            <a:r>
              <a:rPr lang="en-CA" sz="2400" dirty="0"/>
              <a:t>Prof Caetano and I will be available for ‘tech support’ via email or Zoom during specific ‘tech help’ office hours. You may like to set aside time before/during our support windows to do your midterm assessment.</a:t>
            </a:r>
            <a:r>
              <a:rPr lang="en-CA" sz="2400" b="1" dirty="0"/>
              <a:t> </a:t>
            </a:r>
          </a:p>
          <a:p>
            <a:pPr marL="800100" lvl="1" indent="-342900">
              <a:buClr>
                <a:schemeClr val="accent1"/>
              </a:buClr>
              <a:buFont typeface="Wingdings" pitchFamily="2" charset="2"/>
              <a:buChar char="q"/>
            </a:pPr>
            <a:r>
              <a:rPr lang="en-CA" sz="2400" b="1" u="sng" dirty="0">
                <a:hlinkClick r:id="rId2"/>
              </a:rPr>
              <a:t>TECH OFFICE HOURS (on Wednesday, Oct 27):</a:t>
            </a:r>
            <a:r>
              <a:rPr lang="en-CA" sz="2400" u="sng" dirty="0">
                <a:hlinkClick r:id="rId2"/>
              </a:rPr>
              <a:t> </a:t>
            </a:r>
            <a:endParaRPr lang="en-CA" sz="2400" dirty="0"/>
          </a:p>
          <a:p>
            <a:pPr marL="1257300" lvl="2" indent="-342900">
              <a:buClr>
                <a:schemeClr val="accent1"/>
              </a:buClr>
              <a:buFont typeface="Wingdings" pitchFamily="2" charset="2"/>
              <a:buChar char="q"/>
            </a:pPr>
            <a:r>
              <a:rPr lang="en-CA" sz="2400" u="sng" dirty="0">
                <a:hlinkClick r:id="rId2"/>
              </a:rPr>
              <a:t>8:00–9:30 a.m. ET</a:t>
            </a:r>
            <a:r>
              <a:rPr lang="en-CA" sz="2400" dirty="0"/>
              <a:t> (same Zoom link for all)</a:t>
            </a:r>
          </a:p>
          <a:p>
            <a:pPr marL="1257300" lvl="2" indent="-342900">
              <a:buClr>
                <a:schemeClr val="accent1"/>
              </a:buClr>
              <a:buFont typeface="Wingdings" pitchFamily="2" charset="2"/>
              <a:buChar char="q"/>
            </a:pPr>
            <a:r>
              <a:rPr lang="en-CA" sz="2400" u="sng" dirty="0">
                <a:hlinkClick r:id="rId2"/>
              </a:rPr>
              <a:t>2:00–3:00 p.m. ET</a:t>
            </a:r>
            <a:r>
              <a:rPr lang="en-CA" sz="2400" dirty="0"/>
              <a:t> (same Zoom link for all)</a:t>
            </a:r>
          </a:p>
          <a:p>
            <a:pPr marL="1257300" lvl="2" indent="-342900">
              <a:buClr>
                <a:schemeClr val="accent1"/>
              </a:buClr>
              <a:buFont typeface="Wingdings" pitchFamily="2" charset="2"/>
              <a:buChar char="q"/>
            </a:pPr>
            <a:r>
              <a:rPr lang="en-CA" sz="2400" u="sng" dirty="0">
                <a:hlinkClick r:id="rId2"/>
              </a:rPr>
              <a:t>5:00–6:00 p.m. ET</a:t>
            </a:r>
            <a:r>
              <a:rPr lang="en-CA" sz="2400" dirty="0"/>
              <a:t> (same Zoom link for all)</a:t>
            </a:r>
            <a:endParaRPr lang="en-CA" sz="2400" b="1" dirty="0"/>
          </a:p>
          <a:p>
            <a:pPr marL="342900" indent="-342900">
              <a:buClr>
                <a:schemeClr val="accent1">
                  <a:lumMod val="75000"/>
                </a:schemeClr>
              </a:buClr>
              <a:buFont typeface="Wingdings" pitchFamily="2" charset="2"/>
              <a:buChar char="q"/>
            </a:pPr>
            <a:r>
              <a:rPr lang="en-CA" sz="2400" dirty="0"/>
              <a:t>NO discussion group meetings/drop-in office hours during the assessment window (Oct 27).</a:t>
            </a:r>
          </a:p>
          <a:p>
            <a:pPr marL="342900" indent="-342900">
              <a:buClr>
                <a:schemeClr val="accent1">
                  <a:lumMod val="75000"/>
                </a:schemeClr>
              </a:buClr>
              <a:buFont typeface="Wingdings" pitchFamily="2" charset="2"/>
              <a:buChar char="q"/>
            </a:pPr>
            <a:r>
              <a:rPr lang="en-CA" sz="2400" dirty="0"/>
              <a:t>There </a:t>
            </a:r>
            <a:r>
              <a:rPr lang="en-CA" sz="2400" b="1" dirty="0"/>
              <a:t>WILL</a:t>
            </a:r>
            <a:r>
              <a:rPr lang="en-CA" sz="2400" dirty="0"/>
              <a:t> be office hours on Monday, Oct 25 and Tuesday, Oct 26.</a:t>
            </a:r>
            <a:endParaRPr lang="en-CA" sz="2400" b="1" dirty="0"/>
          </a:p>
          <a:p>
            <a:pPr marL="342900" indent="-342900">
              <a:buClr>
                <a:schemeClr val="accent1">
                  <a:lumMod val="75000"/>
                </a:schemeClr>
              </a:buClr>
              <a:buFont typeface="Wingdings" pitchFamily="2" charset="2"/>
              <a:buChar char="q"/>
            </a:pPr>
            <a:r>
              <a:rPr lang="en-CA" sz="2400" dirty="0"/>
              <a:t>Piazza will </a:t>
            </a:r>
            <a:r>
              <a:rPr lang="en-CA" sz="2400" b="1" dirty="0"/>
              <a:t>not</a:t>
            </a:r>
            <a:r>
              <a:rPr lang="en-CA" sz="2400" dirty="0"/>
              <a:t> be available during the midterm assessment window. Even after Piazza is available, </a:t>
            </a:r>
            <a:r>
              <a:rPr lang="en-CA" sz="2400" dirty="0">
                <a:highlight>
                  <a:srgbClr val="FFFF00"/>
                </a:highlight>
              </a:rPr>
              <a:t>please do not post about the assessments until </a:t>
            </a:r>
            <a:r>
              <a:rPr lang="en-CA" sz="2400" b="1" dirty="0">
                <a:highlight>
                  <a:srgbClr val="FFFF00"/>
                </a:highlight>
              </a:rPr>
              <a:t>after</a:t>
            </a:r>
            <a:r>
              <a:rPr lang="en-CA" sz="2400" dirty="0">
                <a:highlight>
                  <a:srgbClr val="FFFF00"/>
                </a:highlight>
              </a:rPr>
              <a:t> the grades are released.</a:t>
            </a:r>
          </a:p>
          <a:p>
            <a:pPr marL="342900" indent="-342900">
              <a:buClr>
                <a:schemeClr val="accent1"/>
              </a:buClr>
              <a:buFont typeface="Wingdings" pitchFamily="2" charset="2"/>
              <a:buChar char="q"/>
            </a:pPr>
            <a:r>
              <a:rPr lang="en-CA" sz="2400" b="1" dirty="0"/>
              <a:t>Preparation resources:</a:t>
            </a:r>
            <a:endParaRPr lang="en-CA" sz="2400" dirty="0"/>
          </a:p>
          <a:p>
            <a:pPr marL="800100" lvl="1" indent="-342900">
              <a:buClr>
                <a:schemeClr val="accent1"/>
              </a:buClr>
              <a:buFont typeface="Wingdings" pitchFamily="2" charset="2"/>
              <a:buChar char="q"/>
            </a:pPr>
            <a:r>
              <a:rPr lang="en-CA" sz="2400" dirty="0"/>
              <a:t>See the previous midterms on the </a:t>
            </a:r>
            <a:r>
              <a:rPr lang="en-CA" sz="2400" u="sng" dirty="0">
                <a:hlinkClick r:id="rId3" tooltip="Midterm assessment (Winter 2021)"/>
              </a:rPr>
              <a:t>Midterm assessment information</a:t>
            </a:r>
            <a:r>
              <a:rPr lang="en-CA" sz="2400" dirty="0"/>
              <a:t> page.</a:t>
            </a:r>
          </a:p>
          <a:p>
            <a:pPr marL="800100" lvl="1" indent="-342900">
              <a:buClr>
                <a:schemeClr val="accent1"/>
              </a:buClr>
              <a:buFont typeface="Wingdings" pitchFamily="2" charset="2"/>
              <a:buChar char="q"/>
            </a:pPr>
            <a:r>
              <a:rPr lang="en-CA" sz="2400" dirty="0"/>
              <a:t>Try the practice versions of the Modules 1–5 quizzes (on the page above)</a:t>
            </a:r>
          </a:p>
          <a:p>
            <a:pPr marL="342900" indent="-342900">
              <a:buClr>
                <a:schemeClr val="accent1">
                  <a:lumMod val="75000"/>
                </a:schemeClr>
              </a:buClr>
              <a:buFont typeface="Wingdings" pitchFamily="2" charset="2"/>
              <a:buChar char="q"/>
            </a:pPr>
            <a:endParaRPr lang="en-CA" sz="2400" dirty="0">
              <a:highlight>
                <a:srgbClr val="FFFF00"/>
              </a:highlight>
            </a:endParaRPr>
          </a:p>
        </p:txBody>
      </p:sp>
    </p:spTree>
    <p:extLst>
      <p:ext uri="{BB962C8B-B14F-4D97-AF65-F5344CB8AC3E}">
        <p14:creationId xmlns:p14="http://schemas.microsoft.com/office/powerpoint/2010/main" val="2501357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4289-101A-F340-8765-E2B258F8387C}"/>
              </a:ext>
            </a:extLst>
          </p:cNvPr>
          <p:cNvSpPr>
            <a:spLocks noGrp="1"/>
          </p:cNvSpPr>
          <p:nvPr>
            <p:ph type="title"/>
          </p:nvPr>
        </p:nvSpPr>
        <p:spPr/>
        <p:txBody>
          <a:bodyPr/>
          <a:lstStyle/>
          <a:p>
            <a:r>
              <a:rPr lang="en-US" dirty="0"/>
              <a:t>Midterm assessment info: notes on answers</a:t>
            </a:r>
          </a:p>
        </p:txBody>
      </p:sp>
      <p:sp>
        <p:nvSpPr>
          <p:cNvPr id="3" name="Footer Placeholder 2">
            <a:extLst>
              <a:ext uri="{FF2B5EF4-FFF2-40B4-BE49-F238E27FC236}">
                <a16:creationId xmlns:a16="http://schemas.microsoft.com/office/drawing/2014/main" id="{D950282D-773A-1E46-B5AC-CBF8C3A37D0A}"/>
              </a:ext>
            </a:extLst>
          </p:cNvPr>
          <p:cNvSpPr>
            <a:spLocks noGrp="1"/>
          </p:cNvSpPr>
          <p:nvPr>
            <p:ph type="ftr" sz="quarter" idx="3"/>
          </p:nvPr>
        </p:nvSpPr>
        <p:spPr/>
        <p:txBody>
          <a:bodyPr/>
          <a:lstStyle/>
          <a:p>
            <a:r>
              <a:rPr lang="en-US"/>
              <a:t>STA130 Instructors, University of Toronto © BY-NC</a:t>
            </a:r>
            <a:endParaRPr lang="en-CA" dirty="0"/>
          </a:p>
        </p:txBody>
      </p:sp>
      <p:sp>
        <p:nvSpPr>
          <p:cNvPr id="5" name="TextBox 4">
            <a:extLst>
              <a:ext uri="{FF2B5EF4-FFF2-40B4-BE49-F238E27FC236}">
                <a16:creationId xmlns:a16="http://schemas.microsoft.com/office/drawing/2014/main" id="{7061DC13-34F2-924F-8F8D-7EB27585EDB1}"/>
              </a:ext>
            </a:extLst>
          </p:cNvPr>
          <p:cNvSpPr txBox="1"/>
          <p:nvPr/>
        </p:nvSpPr>
        <p:spPr>
          <a:xfrm>
            <a:off x="290945" y="1218433"/>
            <a:ext cx="11529020" cy="2308324"/>
          </a:xfrm>
          <a:prstGeom prst="rect">
            <a:avLst/>
          </a:prstGeom>
          <a:noFill/>
        </p:spPr>
        <p:txBody>
          <a:bodyPr wrap="square" rtlCol="0">
            <a:spAutoFit/>
          </a:bodyPr>
          <a:lstStyle/>
          <a:p>
            <a:pPr marL="342900" indent="-342900">
              <a:buClr>
                <a:schemeClr val="accent1"/>
              </a:buClr>
              <a:buFont typeface="Wingdings" pitchFamily="2" charset="2"/>
              <a:buChar char="q"/>
            </a:pPr>
            <a:r>
              <a:rPr lang="en-CA" sz="2400" dirty="0"/>
              <a:t>If a question asks you to first answer "Yes" or "No" before moving on to the rest of the question</a:t>
            </a:r>
            <a:r>
              <a:rPr lang="en-CA" sz="2400" b="1" dirty="0"/>
              <a:t>, </a:t>
            </a:r>
            <a:r>
              <a:rPr lang="en-CA" sz="2400" dirty="0"/>
              <a:t>make sure you write </a:t>
            </a:r>
            <a:r>
              <a:rPr lang="en-CA" sz="2400" i="1" dirty="0"/>
              <a:t>yes</a:t>
            </a:r>
            <a:r>
              <a:rPr lang="en-CA" sz="2400" dirty="0"/>
              <a:t> or </a:t>
            </a:r>
            <a:r>
              <a:rPr lang="en-CA" sz="2400" i="1" dirty="0"/>
              <a:t>no</a:t>
            </a:r>
            <a:r>
              <a:rPr lang="en-CA" sz="2400" dirty="0"/>
              <a:t> in your answer and then explain as instructed. Follow question instructions carefully.  </a:t>
            </a:r>
          </a:p>
          <a:p>
            <a:pPr marL="342900" indent="-342900">
              <a:buClr>
                <a:schemeClr val="accent1"/>
              </a:buClr>
              <a:buFont typeface="Wingdings" pitchFamily="2" charset="2"/>
              <a:buChar char="q"/>
            </a:pPr>
            <a:r>
              <a:rPr lang="en-CA" sz="2400" dirty="0"/>
              <a:t>You don’t have to reference/cite slides and we would not expect that you are using outside sources that you would need to reference either.</a:t>
            </a:r>
          </a:p>
          <a:p>
            <a:pPr marL="342900" indent="-342900">
              <a:buClr>
                <a:schemeClr val="accent1"/>
              </a:buClr>
              <a:buFont typeface="Wingdings" pitchFamily="2" charset="2"/>
              <a:buChar char="q"/>
            </a:pPr>
            <a:r>
              <a:rPr lang="en-CA" sz="2400" dirty="0"/>
              <a:t>Only answers written in English can be marked.</a:t>
            </a:r>
          </a:p>
        </p:txBody>
      </p:sp>
    </p:spTree>
    <p:extLst>
      <p:ext uri="{BB962C8B-B14F-4D97-AF65-F5344CB8AC3E}">
        <p14:creationId xmlns:p14="http://schemas.microsoft.com/office/powerpoint/2010/main" val="3511976004"/>
      </p:ext>
    </p:extLst>
  </p:cSld>
  <p:clrMapOvr>
    <a:masterClrMapping/>
  </p:clrMapOvr>
</p:sld>
</file>

<file path=ppt/theme/theme1.xml><?xml version="1.0" encoding="utf-8"?>
<a:theme xmlns:a="http://schemas.openxmlformats.org/drawingml/2006/main" name="Retrospect">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ta130_template.potx  -  AutoRecovered" id="{1FA63CD0-C131-4FF5-9AD0-8D9CE455EDB2}" vid="{637E3055-58E0-4764-BA3C-0BE6B7B0E1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4657</TotalTime>
  <Words>2129</Words>
  <Application>Microsoft Macintosh PowerPoint</Application>
  <PresentationFormat>Widescreen</PresentationFormat>
  <Paragraphs>149</Paragraphs>
  <Slides>26</Slides>
  <Notes>4</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Calibri</vt:lpstr>
      <vt:lpstr>Calibri Light</vt:lpstr>
      <vt:lpstr>Chiller</vt:lpstr>
      <vt:lpstr>Wingdings</vt:lpstr>
      <vt:lpstr>Retrospect</vt:lpstr>
      <vt:lpstr>Office Theme</vt:lpstr>
      <vt:lpstr>STA130: Midterm Revision</vt:lpstr>
      <vt:lpstr>The plan for this session</vt:lpstr>
      <vt:lpstr>What you’ve told us</vt:lpstr>
      <vt:lpstr>Things you like!</vt:lpstr>
      <vt:lpstr>Midterm information</vt:lpstr>
      <vt:lpstr>Midterm assessment info: Admin 1</vt:lpstr>
      <vt:lpstr>Midterm assessment info: Admin 2</vt:lpstr>
      <vt:lpstr>Midterm assessment info: Getting help</vt:lpstr>
      <vt:lpstr>Midterm assessment info: notes on answers</vt:lpstr>
      <vt:lpstr>Part A and Part B of the midterm PLUS a Code and analysis PDF will be released at 12:01 a.m. ET on Wednesday. You’ll be able to read over the document with no time limit, but each ‘part’ will be timed, 45 minutes each.   You will also be shown you the ‘cover’ of the quiz, the academic integrity questions and reminders of other details.</vt:lpstr>
      <vt:lpstr>PowerPoint Presentation</vt:lpstr>
      <vt:lpstr>Halloween ggplot workshop! 🎃 </vt:lpstr>
      <vt:lpstr>Revision</vt:lpstr>
      <vt:lpstr>Open the Revision Document on the Quercus Schedule page (or in this Module).   (The code is on JupyterHub, but you don’t need it–I’m not demo-ing code today because you won’t be writing code in the midterm.)  We’ll be using Zoom polls, BUT I’ve just made a generic one that we’ll reuse. </vt:lpstr>
      <vt:lpstr>Answer Key</vt:lpstr>
      <vt:lpstr>Extra practice questions  (if time)</vt:lpstr>
      <vt:lpstr>Question 1: What analyses is this?</vt:lpstr>
      <vt:lpstr>Question 2: What are then null and alternative hypothesis for this analysis?</vt:lpstr>
      <vt:lpstr>Question 3: Calculate the p-value for this investigation, based on the information below</vt:lpstr>
      <vt:lpstr>Extra practice questions continued:  NOT the Squid Game</vt:lpstr>
      <vt:lpstr>Question 4: What was the minimum, maximum and average number of players that survived, in these tests?</vt:lpstr>
      <vt:lpstr>Question 5: What analysis is being conducted in the chunk below?</vt:lpstr>
      <vt:lpstr>Question 6: Interpret the 95% confidence interval for this investigation.</vt:lpstr>
      <vt:lpstr>Question 7:</vt:lpstr>
      <vt:lpstr>Answer Key (Extra pop culture questions)</vt:lpstr>
      <vt:lpstr>To do this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statistical inference</dc:title>
  <dc:creator>Liza Bolton</dc:creator>
  <cp:lastModifiedBy>Liza Bolton</cp:lastModifiedBy>
  <cp:revision>102</cp:revision>
  <dcterms:created xsi:type="dcterms:W3CDTF">2020-10-02T05:04:15Z</dcterms:created>
  <dcterms:modified xsi:type="dcterms:W3CDTF">2021-10-25T06:23:16Z</dcterms:modified>
</cp:coreProperties>
</file>